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72" r:id="rId2"/>
    <p:sldId id="256" r:id="rId3"/>
    <p:sldId id="261" r:id="rId4"/>
    <p:sldId id="269" r:id="rId5"/>
    <p:sldId id="266" r:id="rId6"/>
    <p:sldId id="270" r:id="rId7"/>
    <p:sldId id="267" r:id="rId8"/>
    <p:sldId id="262" r:id="rId9"/>
    <p:sldId id="260" r:id="rId10"/>
    <p:sldId id="263" r:id="rId11"/>
    <p:sldId id="257" r:id="rId12"/>
    <p:sldId id="265" r:id="rId13"/>
    <p:sldId id="258" r:id="rId14"/>
    <p:sldId id="264" r:id="rId15"/>
    <p:sldId id="259" r:id="rId16"/>
    <p:sldId id="268" r:id="rId17"/>
    <p:sldId id="271"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974138-4DD0-2246-8A33-72351DBE3551}" v="770" dt="2020-08-20T04:23:50.847"/>
    <p1510:client id="{87176313-59FD-2AC8-F3A5-2CAEA6BF27EA}" v="213" dt="2020-08-20T04:23:07.524"/>
    <p1510:client id="{BE024933-8993-CE1B-0AC2-60B6C3389414}" v="2" dt="2020-08-27T09:32:59.584"/>
    <p1510:client id="{CD30BC08-61EE-4E1A-10C8-FE61A1B90722}" v="49" dt="2020-08-20T00:39:49.994"/>
    <p1510:client id="{F629BCF7-BE7E-FA27-F79C-A686FEEB6B97}" v="6" dt="2020-08-21T02:25:04.797"/>
    <p1510:client id="{F83377F3-1373-949B-ECDC-35E9227378E1}" v="1147" dt="2020-08-20T03:33:09.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2"/>
  </p:normalViewPr>
  <p:slideViewPr>
    <p:cSldViewPr snapToGrid="0">
      <p:cViewPr varScale="1">
        <p:scale>
          <a:sx n="104" d="100"/>
          <a:sy n="104" d="100"/>
        </p:scale>
        <p:origin x="8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19T05:46:26.859"/>
    </inkml:context>
    <inkml:brush xml:id="br0">
      <inkml:brushProperty name="width" value="0.1" units="cm"/>
      <inkml:brushProperty name="height" value="0.1" units="cm"/>
    </inkml:brush>
  </inkml:definitions>
  <inkml:trace contextRef="#ctx0" brushRef="#br0">12342 5511 16383 0 0,'0'0'-16383'0'0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138B1A-65FC-1B47-A0B5-ABC292CEED99}" type="datetimeFigureOut">
              <a:rPr kumimoji="1" lang="ja-JP" altLang="en-US" smtClean="0"/>
              <a:t>2020/8/27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72456-5AE2-8F47-B9B0-17841A6759ED}" type="slidenum">
              <a:rPr kumimoji="1" lang="ja-JP" altLang="en-US" smtClean="0"/>
              <a:t>‹#›</a:t>
            </a:fld>
            <a:endParaRPr kumimoji="1" lang="ja-JP" altLang="en-US"/>
          </a:p>
        </p:txBody>
      </p:sp>
    </p:spTree>
    <p:extLst>
      <p:ext uri="{BB962C8B-B14F-4D97-AF65-F5344CB8AC3E}">
        <p14:creationId xmlns:p14="http://schemas.microsoft.com/office/powerpoint/2010/main" val="86476438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t>We will explain the Emolog Services later.</a:t>
            </a:r>
            <a:endParaRPr lang="en-US" altLang="ja-JP"/>
          </a:p>
          <a:p>
            <a:r>
              <a:rPr lang="ja-JP"/>
              <a:t>First  I'll show the issues.</a:t>
            </a:r>
          </a:p>
          <a:p>
            <a:r>
              <a:rPr lang="ja-JP"/>
              <a:t>These days COVID-19 is spredding . Therefore  face to face  lectures were stoped.</a:t>
            </a:r>
          </a:p>
          <a:p>
            <a:r>
              <a:rPr lang="ja-JP"/>
              <a:t>And almost students live away from home .</a:t>
            </a:r>
          </a:p>
          <a:p>
            <a:r>
              <a:rPr lang="ja-JP"/>
              <a:t>And Some parents live away from their children because of their works. </a:t>
            </a:r>
          </a:p>
          <a:p>
            <a:r>
              <a:rPr lang="ja-JP">
                <a:ea typeface="游ゴシック"/>
              </a:rPr>
              <a:t> </a:t>
            </a:r>
          </a:p>
          <a:p>
            <a:r>
              <a:rPr lang="ja-JP"/>
              <a:t>That is to say , we can say Lack of communication opportunity with people who are hard to meet  or don't talk much usually.</a:t>
            </a:r>
          </a:p>
        </p:txBody>
      </p:sp>
      <p:sp>
        <p:nvSpPr>
          <p:cNvPr id="4" name="スライド番号プレースホルダー 3"/>
          <p:cNvSpPr>
            <a:spLocks noGrp="1"/>
          </p:cNvSpPr>
          <p:nvPr>
            <p:ph type="sldNum" sz="quarter" idx="5"/>
          </p:nvPr>
        </p:nvSpPr>
        <p:spPr/>
        <p:txBody>
          <a:bodyPr/>
          <a:lstStyle/>
          <a:p>
            <a:fld id="{16D72456-5AE2-8F47-B9B0-17841A6759ED}" type="slidenum">
              <a:rPr kumimoji="1" lang="ja-JP" altLang="en-US" smtClean="0"/>
              <a:t>3</a:t>
            </a:fld>
            <a:endParaRPr kumimoji="1" lang="ja-JP" altLang="en-US"/>
          </a:p>
        </p:txBody>
      </p:sp>
    </p:spTree>
    <p:extLst>
      <p:ext uri="{BB962C8B-B14F-4D97-AF65-F5344CB8AC3E}">
        <p14:creationId xmlns:p14="http://schemas.microsoft.com/office/powerpoint/2010/main" val="1400439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 altLang="ja-JP"/>
              <a:t>In addition, we are planning to add 3 screens for user registration, adding friend, and setting.</a:t>
            </a:r>
          </a:p>
          <a:p>
            <a:r>
              <a:rPr kumimoji="1" lang="en" altLang="ja-JP"/>
              <a:t>The menu at the bottom of the screen allows you to move between these screens at any 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a:t>Next slide please.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a:t>In Setting screen, The user can change the frequency of notifications, general chat settings, </a:t>
            </a:r>
            <a:r>
              <a:rPr kumimoji="1" lang="en" altLang="ja-JP" err="1"/>
              <a:t>Emolog</a:t>
            </a:r>
            <a:r>
              <a:rPr kumimoji="1" lang="en" altLang="ja-JP"/>
              <a:t> details and more</a:t>
            </a:r>
            <a:endParaRPr kumimoji="1" lang="ja-JP" altLang="en-US"/>
          </a:p>
          <a:p>
            <a:endParaRPr kumimoji="1" lang="en" altLang="ja-JP"/>
          </a:p>
        </p:txBody>
      </p:sp>
      <p:sp>
        <p:nvSpPr>
          <p:cNvPr id="4" name="スライド番号プレースホルダー 3"/>
          <p:cNvSpPr>
            <a:spLocks noGrp="1"/>
          </p:cNvSpPr>
          <p:nvPr>
            <p:ph type="sldNum" sz="quarter" idx="5"/>
          </p:nvPr>
        </p:nvSpPr>
        <p:spPr/>
        <p:txBody>
          <a:bodyPr/>
          <a:lstStyle/>
          <a:p>
            <a:fld id="{16D72456-5AE2-8F47-B9B0-17841A6759ED}" type="slidenum">
              <a:rPr kumimoji="1" lang="ja-JP" altLang="en-US" smtClean="0"/>
              <a:t>16</a:t>
            </a:fld>
            <a:endParaRPr kumimoji="1" lang="ja-JP" altLang="en-US"/>
          </a:p>
        </p:txBody>
      </p:sp>
    </p:spTree>
    <p:extLst>
      <p:ext uri="{BB962C8B-B14F-4D97-AF65-F5344CB8AC3E}">
        <p14:creationId xmlns:p14="http://schemas.microsoft.com/office/powerpoint/2010/main" val="219831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will provide the </a:t>
            </a:r>
            <a:r>
              <a:rPr lang="en-US" err="1">
                <a:latin typeface="Calibri"/>
                <a:cs typeface="Calibri"/>
              </a:rPr>
              <a:t>EmoLog</a:t>
            </a:r>
            <a:r>
              <a:rPr lang="en-US">
                <a:latin typeface="Calibri"/>
                <a:cs typeface="Calibri"/>
              </a:rPr>
              <a:t> service to connect people online</a:t>
            </a:r>
          </a:p>
          <a:p>
            <a:r>
              <a:rPr lang="en-US">
                <a:latin typeface="Calibri"/>
                <a:cs typeface="Calibri"/>
              </a:rPr>
              <a:t>That's all, thank you</a:t>
            </a:r>
          </a:p>
        </p:txBody>
      </p:sp>
      <p:sp>
        <p:nvSpPr>
          <p:cNvPr id="4" name="Slide Number Placeholder 3"/>
          <p:cNvSpPr>
            <a:spLocks noGrp="1"/>
          </p:cNvSpPr>
          <p:nvPr>
            <p:ph type="sldNum" sz="quarter" idx="5"/>
          </p:nvPr>
        </p:nvSpPr>
        <p:spPr/>
        <p:txBody>
          <a:bodyPr/>
          <a:lstStyle/>
          <a:p>
            <a:fld id="{16D72456-5AE2-8F47-B9B0-17841A6759ED}" type="slidenum">
              <a:rPr kumimoji="1" lang="ja-JP" altLang="en-US" smtClean="0"/>
              <a:t>17</a:t>
            </a:fld>
            <a:endParaRPr kumimoji="1" lang="ja-JP" altLang="en-US"/>
          </a:p>
        </p:txBody>
      </p:sp>
    </p:spTree>
    <p:extLst>
      <p:ext uri="{BB962C8B-B14F-4D97-AF65-F5344CB8AC3E}">
        <p14:creationId xmlns:p14="http://schemas.microsoft.com/office/powerpoint/2010/main" val="635953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a:ea typeface="游ゴシック"/>
            </a:endParaRPr>
          </a:p>
        </p:txBody>
      </p:sp>
      <p:sp>
        <p:nvSpPr>
          <p:cNvPr id="4" name="スライド番号プレースホルダー 3"/>
          <p:cNvSpPr>
            <a:spLocks noGrp="1"/>
          </p:cNvSpPr>
          <p:nvPr>
            <p:ph type="sldNum" sz="quarter" idx="5"/>
          </p:nvPr>
        </p:nvSpPr>
        <p:spPr/>
        <p:txBody>
          <a:bodyPr/>
          <a:lstStyle/>
          <a:p>
            <a:fld id="{16D72456-5AE2-8F47-B9B0-17841A6759ED}" type="slidenum">
              <a:rPr kumimoji="1" lang="ja-JP" altLang="en-US" smtClean="0"/>
              <a:t>4</a:t>
            </a:fld>
            <a:endParaRPr kumimoji="1" lang="ja-JP" altLang="en-US"/>
          </a:p>
        </p:txBody>
      </p:sp>
    </p:spTree>
    <p:extLst>
      <p:ext uri="{BB962C8B-B14F-4D97-AF65-F5344CB8AC3E}">
        <p14:creationId xmlns:p14="http://schemas.microsoft.com/office/powerpoint/2010/main" val="643453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 Can popular SNS solve the issue ?</a:t>
            </a:r>
          </a:p>
          <a:p>
            <a:r>
              <a:rPr lang="en-US"/>
              <a:t>Twitter is the communication tool on a one to many. Therefore the people who are hard to meet or don't talk much usually hesitate to talk due to public.</a:t>
            </a:r>
            <a:endParaRPr lang="en-US">
              <a:ea typeface="游ゴシック"/>
            </a:endParaRPr>
          </a:p>
          <a:p>
            <a:r>
              <a:rPr lang="en-US"/>
              <a:t> </a:t>
            </a:r>
            <a:endParaRPr lang="en-US">
              <a:ea typeface="游ゴシック"/>
            </a:endParaRPr>
          </a:p>
          <a:p>
            <a:r>
              <a:rPr lang="en-US"/>
              <a:t>Viber and Line are the communication tool on a one on one basically. But It's hard for the people who are losing topics to start conversations .</a:t>
            </a:r>
            <a:endParaRPr lang="en-US">
              <a:ea typeface="游ゴシック"/>
            </a:endParaRPr>
          </a:p>
        </p:txBody>
      </p:sp>
      <p:sp>
        <p:nvSpPr>
          <p:cNvPr id="4" name="Slide Number Placeholder 3"/>
          <p:cNvSpPr>
            <a:spLocks noGrp="1"/>
          </p:cNvSpPr>
          <p:nvPr>
            <p:ph type="sldNum" sz="quarter" idx="5"/>
          </p:nvPr>
        </p:nvSpPr>
        <p:spPr/>
        <p:txBody>
          <a:bodyPr/>
          <a:lstStyle/>
          <a:p>
            <a:fld id="{16D72456-5AE2-8F47-B9B0-17841A6759ED}" type="slidenum">
              <a:rPr kumimoji="1" lang="ja-JP" altLang="en-US" smtClean="0"/>
              <a:t>5</a:t>
            </a:fld>
            <a:endParaRPr kumimoji="1" lang="ja-JP" altLang="en-US"/>
          </a:p>
        </p:txBody>
      </p:sp>
    </p:spTree>
    <p:extLst>
      <p:ext uri="{BB962C8B-B14F-4D97-AF65-F5344CB8AC3E}">
        <p14:creationId xmlns:p14="http://schemas.microsoft.com/office/powerpoint/2010/main" val="1799477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Next , we propose the solution of the issue.</a:t>
            </a:r>
            <a:endParaRPr lang="en-US">
              <a:ea typeface="游ゴシック"/>
            </a:endParaRPr>
          </a:p>
          <a:p>
            <a:r>
              <a:rPr lang="en-US"/>
              <a:t>We propose the services which provides  1 on 1 communication opportunities and topics.</a:t>
            </a:r>
            <a:endParaRPr lang="en-US">
              <a:ea typeface="游ゴシック"/>
            </a:endParaRPr>
          </a:p>
          <a:p>
            <a:r>
              <a:rPr lang="en-US"/>
              <a:t> </a:t>
            </a:r>
            <a:endParaRPr lang="en-US">
              <a:ea typeface="游ゴシック"/>
            </a:endParaRPr>
          </a:p>
          <a:p>
            <a:r>
              <a:rPr lang="en-US"/>
              <a:t>I'll explain the methods  simply.</a:t>
            </a:r>
            <a:endParaRPr lang="en-US">
              <a:ea typeface="游ゴシック"/>
            </a:endParaRPr>
          </a:p>
          <a:p>
            <a:r>
              <a:rPr lang="en-US"/>
              <a:t>First , Extract emoji from lifelogs like SNS log, geographical information automatically</a:t>
            </a:r>
            <a:endParaRPr lang="en-US">
              <a:ea typeface="游ゴシック"/>
            </a:endParaRPr>
          </a:p>
          <a:p>
            <a:r>
              <a:rPr lang="en-US"/>
              <a:t>Next , </a:t>
            </a:r>
          </a:p>
          <a:p>
            <a:r>
              <a:rPr lang="en-US"/>
              <a:t>Post  generated </a:t>
            </a:r>
            <a:r>
              <a:rPr lang="en-US" err="1"/>
              <a:t>EmoLogs</a:t>
            </a:r>
            <a:r>
              <a:rPr lang="en-US"/>
              <a:t> by the data your chat rooms and give you a topic </a:t>
            </a:r>
            <a:endParaRPr lang="en-US">
              <a:ea typeface="游ゴシック"/>
            </a:endParaRPr>
          </a:p>
          <a:p>
            <a:endParaRPr lang="en-US">
              <a:latin typeface="Calibri"/>
              <a:cs typeface="Calibri"/>
            </a:endParaRPr>
          </a:p>
          <a:p>
            <a:endParaRPr lang="en-US">
              <a:latin typeface="Calibri"/>
              <a:cs typeface="Calibri"/>
            </a:endParaRPr>
          </a:p>
        </p:txBody>
      </p:sp>
      <p:sp>
        <p:nvSpPr>
          <p:cNvPr id="4" name="Slide Number Placeholder 3"/>
          <p:cNvSpPr>
            <a:spLocks noGrp="1"/>
          </p:cNvSpPr>
          <p:nvPr>
            <p:ph type="sldNum" sz="quarter" idx="5"/>
          </p:nvPr>
        </p:nvSpPr>
        <p:spPr/>
        <p:txBody>
          <a:bodyPr/>
          <a:lstStyle/>
          <a:p>
            <a:fld id="{16D72456-5AE2-8F47-B9B0-17841A6759ED}" type="slidenum">
              <a:rPr kumimoji="1" lang="ja-JP" altLang="en-US" smtClean="0"/>
              <a:t>7</a:t>
            </a:fld>
            <a:endParaRPr kumimoji="1" lang="ja-JP" altLang="en-US"/>
          </a:p>
        </p:txBody>
      </p:sp>
    </p:spTree>
    <p:extLst>
      <p:ext uri="{BB962C8B-B14F-4D97-AF65-F5344CB8AC3E}">
        <p14:creationId xmlns:p14="http://schemas.microsoft.com/office/powerpoint/2010/main" val="3978807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6D72456-5AE2-8F47-B9B0-17841A6759ED}" type="slidenum">
              <a:rPr kumimoji="1" lang="ja-JP" altLang="en-US" smtClean="0"/>
              <a:t>10</a:t>
            </a:fld>
            <a:endParaRPr kumimoji="1" lang="ja-JP" altLang="en-US"/>
          </a:p>
        </p:txBody>
      </p:sp>
    </p:spTree>
    <p:extLst>
      <p:ext uri="{BB962C8B-B14F-4D97-AF65-F5344CB8AC3E}">
        <p14:creationId xmlns:p14="http://schemas.microsoft.com/office/powerpoint/2010/main" val="3597570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6D72456-5AE2-8F47-B9B0-17841A6759ED}" type="slidenum">
              <a:rPr kumimoji="1" lang="ja-JP" altLang="en-US" smtClean="0"/>
              <a:t>11</a:t>
            </a:fld>
            <a:endParaRPr kumimoji="1" lang="ja-JP" altLang="en-US"/>
          </a:p>
        </p:txBody>
      </p:sp>
    </p:spTree>
    <p:extLst>
      <p:ext uri="{BB962C8B-B14F-4D97-AF65-F5344CB8AC3E}">
        <p14:creationId xmlns:p14="http://schemas.microsoft.com/office/powerpoint/2010/main" val="530836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16D72456-5AE2-8F47-B9B0-17841A6759ED}" type="slidenum">
              <a:rPr kumimoji="1" lang="ja-JP" altLang="en-US" smtClean="0"/>
              <a:t>12</a:t>
            </a:fld>
            <a:endParaRPr kumimoji="1" lang="ja-JP" altLang="en-US"/>
          </a:p>
        </p:txBody>
      </p:sp>
    </p:spTree>
    <p:extLst>
      <p:ext uri="{BB962C8B-B14F-4D97-AF65-F5344CB8AC3E}">
        <p14:creationId xmlns:p14="http://schemas.microsoft.com/office/powerpoint/2010/main" val="86023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We list up the functions which our service need</a:t>
            </a:r>
          </a:p>
          <a:p>
            <a:r>
              <a:rPr lang="en-US">
                <a:latin typeface="Calibri"/>
                <a:cs typeface="Calibri"/>
              </a:rPr>
              <a:t>Then discuss their priorities</a:t>
            </a:r>
          </a:p>
          <a:p>
            <a:r>
              <a:rPr lang="en-US">
                <a:latin typeface="Calibri"/>
                <a:cs typeface="Calibri"/>
              </a:rPr>
              <a:t>First, our </a:t>
            </a:r>
            <a:r>
              <a:rPr lang="en-US" err="1">
                <a:latin typeface="Calibri"/>
                <a:cs typeface="Calibri"/>
              </a:rPr>
              <a:t>Emolog</a:t>
            </a:r>
            <a:r>
              <a:rPr lang="en-US">
                <a:latin typeface="Calibri"/>
                <a:cs typeface="Calibri"/>
              </a:rPr>
              <a:t> service must Generate~ and Register~</a:t>
            </a:r>
          </a:p>
          <a:p>
            <a:r>
              <a:rPr lang="en-US">
                <a:latin typeface="Calibri"/>
                <a:cs typeface="Calibri"/>
              </a:rPr>
              <a:t>These two are especially necessary to realize our concept</a:t>
            </a:r>
          </a:p>
          <a:p>
            <a:r>
              <a:rPr lang="en-US">
                <a:latin typeface="Calibri"/>
                <a:cs typeface="Calibri"/>
              </a:rPr>
              <a:t>Second, our service need the functions for Comments &amp; chat, ~</a:t>
            </a:r>
          </a:p>
          <a:p>
            <a:r>
              <a:rPr lang="en-US">
                <a:latin typeface="Calibri"/>
                <a:cs typeface="Calibri"/>
              </a:rPr>
              <a:t>These three are also required for communication services</a:t>
            </a:r>
            <a:endParaRPr lang="en-US" altLang="ja-JP">
              <a:latin typeface="Calibri"/>
              <a:ea typeface="游ゴシック"/>
              <a:cs typeface="Calibri"/>
            </a:endParaRPr>
          </a:p>
          <a:p>
            <a:r>
              <a:rPr lang="en-US">
                <a:latin typeface="Calibri"/>
                <a:cs typeface="Calibri"/>
              </a:rPr>
              <a:t>Finally, we need config, to display, and to send</a:t>
            </a:r>
          </a:p>
          <a:p>
            <a:r>
              <a:rPr lang="en-US">
                <a:latin typeface="Calibri"/>
                <a:cs typeface="Calibri"/>
              </a:rPr>
              <a:t>These three are optional</a:t>
            </a:r>
          </a:p>
        </p:txBody>
      </p:sp>
      <p:sp>
        <p:nvSpPr>
          <p:cNvPr id="4" name="Slide Number Placeholder 3"/>
          <p:cNvSpPr>
            <a:spLocks noGrp="1"/>
          </p:cNvSpPr>
          <p:nvPr>
            <p:ph type="sldNum" sz="quarter" idx="5"/>
          </p:nvPr>
        </p:nvSpPr>
        <p:spPr/>
        <p:txBody>
          <a:bodyPr/>
          <a:lstStyle/>
          <a:p>
            <a:fld id="{16D72456-5AE2-8F47-B9B0-17841A6759ED}" type="slidenum">
              <a:rPr kumimoji="1" lang="ja-JP" altLang="en-US" smtClean="0"/>
              <a:t>14</a:t>
            </a:fld>
            <a:endParaRPr kumimoji="1" lang="ja-JP" altLang="en-US"/>
          </a:p>
        </p:txBody>
      </p:sp>
    </p:spTree>
    <p:extLst>
      <p:ext uri="{BB962C8B-B14F-4D97-AF65-F5344CB8AC3E}">
        <p14:creationId xmlns:p14="http://schemas.microsoft.com/office/powerpoint/2010/main" val="3054808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Finally, I will describe our service Screen Flow Diagram.</a:t>
            </a:r>
          </a:p>
          <a:p>
            <a:r>
              <a:rPr kumimoji="1" lang="en-US" altLang="ja-JP"/>
              <a:t>Our Service need 3 main Screen for friend list, </a:t>
            </a:r>
            <a:r>
              <a:rPr kumimoji="1" lang="en-US" altLang="ja-JP" err="1"/>
              <a:t>EmoLog</a:t>
            </a:r>
            <a:r>
              <a:rPr kumimoji="1" lang="en-US" altLang="ja-JP"/>
              <a:t> list and chat.</a:t>
            </a:r>
          </a:p>
          <a:p>
            <a:r>
              <a:rPr kumimoji="1" lang="en-US" altLang="ja-JP"/>
              <a:t>The Friend list screen show the people you know in your contact list.</a:t>
            </a:r>
          </a:p>
          <a:p>
            <a:r>
              <a:rPr kumimoji="1" lang="en-US" altLang="ja-JP"/>
              <a:t>Each item has a username, an icon and the most recent </a:t>
            </a:r>
            <a:r>
              <a:rPr kumimoji="1" lang="en-US" altLang="ja-JP" err="1"/>
              <a:t>Emolog</a:t>
            </a:r>
            <a:r>
              <a:rPr kumimoji="1" lang="en-US" altLang="ja-JP"/>
              <a:t>.</a:t>
            </a:r>
          </a:p>
          <a:p>
            <a:r>
              <a:rPr kumimoji="1" lang="en-US" altLang="ja-JP"/>
              <a:t>In this screen, Selecting an item takes you to the </a:t>
            </a:r>
            <a:r>
              <a:rPr kumimoji="1" lang="en-US" altLang="ja-JP" err="1"/>
              <a:t>Emolog</a:t>
            </a:r>
            <a:r>
              <a:rPr kumimoji="1" lang="en-US" altLang="ja-JP"/>
              <a:t> list screen.</a:t>
            </a:r>
          </a:p>
          <a:p>
            <a:r>
              <a:rPr kumimoji="1" lang="en" altLang="ja-JP"/>
              <a:t>When the user finds an interesting </a:t>
            </a:r>
            <a:r>
              <a:rPr kumimoji="1" lang="en" altLang="ja-JP" err="1"/>
              <a:t>Emolog</a:t>
            </a:r>
            <a:r>
              <a:rPr kumimoji="1" lang="en" altLang="ja-JP"/>
              <a:t>, they select the item to be taken to the chat screen.</a:t>
            </a:r>
          </a:p>
          <a:p>
            <a:r>
              <a:rPr kumimoji="1" lang="en" altLang="ja-JP"/>
              <a:t>The chat screen shows both the other person's and their </a:t>
            </a:r>
            <a:r>
              <a:rPr kumimoji="1" lang="en" altLang="ja-JP" err="1"/>
              <a:t>Emolog</a:t>
            </a:r>
            <a:r>
              <a:rPr kumimoji="1" lang="en" altLang="ja-JP"/>
              <a:t> at the top, which helps to provide a topic for communication.</a:t>
            </a:r>
          </a:p>
          <a:p>
            <a:r>
              <a:rPr kumimoji="1" lang="en" altLang="ja-JP"/>
              <a:t>Next slide please.</a:t>
            </a:r>
            <a:endParaRPr kumimoji="1" lang="ja-JP" altLang="en-US"/>
          </a:p>
        </p:txBody>
      </p:sp>
      <p:sp>
        <p:nvSpPr>
          <p:cNvPr id="4" name="スライド番号プレースホルダー 3"/>
          <p:cNvSpPr>
            <a:spLocks noGrp="1"/>
          </p:cNvSpPr>
          <p:nvPr>
            <p:ph type="sldNum" sz="quarter" idx="5"/>
          </p:nvPr>
        </p:nvSpPr>
        <p:spPr/>
        <p:txBody>
          <a:bodyPr/>
          <a:lstStyle/>
          <a:p>
            <a:fld id="{16D72456-5AE2-8F47-B9B0-17841A6759ED}" type="slidenum">
              <a:rPr kumimoji="1" lang="ja-JP" altLang="en-US" smtClean="0"/>
              <a:t>15</a:t>
            </a:fld>
            <a:endParaRPr kumimoji="1" lang="ja-JP" altLang="en-US"/>
          </a:p>
        </p:txBody>
      </p:sp>
    </p:spTree>
    <p:extLst>
      <p:ext uri="{BB962C8B-B14F-4D97-AF65-F5344CB8AC3E}">
        <p14:creationId xmlns:p14="http://schemas.microsoft.com/office/powerpoint/2010/main" val="3614209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B9F4DD-F658-E04D-A046-981601B702CA}"/>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FEC5D473-482F-DC4D-BD04-C736A60BBB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983E8DEB-D0D1-4545-9B48-46A2BA0D449F}"/>
              </a:ext>
            </a:extLst>
          </p:cNvPr>
          <p:cNvSpPr>
            <a:spLocks noGrp="1"/>
          </p:cNvSpPr>
          <p:nvPr>
            <p:ph type="dt" sz="half" idx="10"/>
          </p:nvPr>
        </p:nvSpPr>
        <p:spPr/>
        <p:txBody>
          <a:bodyPr/>
          <a:lstStyle/>
          <a:p>
            <a:fld id="{DD8EB305-9707-7042-B8D1-9437BA3DA0C5}" type="datetimeFigureOut">
              <a:rPr kumimoji="1" lang="ja-JP" altLang="en-US" smtClean="0"/>
              <a:t>2020/8/27</a:t>
            </a:fld>
            <a:endParaRPr kumimoji="1" lang="ja-JP" altLang="en-US"/>
          </a:p>
        </p:txBody>
      </p:sp>
      <p:sp>
        <p:nvSpPr>
          <p:cNvPr id="5" name="フッター プレースホルダー 4">
            <a:extLst>
              <a:ext uri="{FF2B5EF4-FFF2-40B4-BE49-F238E27FC236}">
                <a16:creationId xmlns:a16="http://schemas.microsoft.com/office/drawing/2014/main" id="{07B8C721-990A-E946-8D12-BB8EE359F5D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004E04A-4D38-6B45-862C-1B4308688828}"/>
              </a:ext>
            </a:extLst>
          </p:cNvPr>
          <p:cNvSpPr>
            <a:spLocks noGrp="1"/>
          </p:cNvSpPr>
          <p:nvPr>
            <p:ph type="sldNum" sz="quarter" idx="12"/>
          </p:nvPr>
        </p:nvSpPr>
        <p:spPr/>
        <p:txBody>
          <a:body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249787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71A3B4-4DA2-134B-AFD1-FD89E0159B3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E9FCC24-A963-5049-99E7-1A1053E80218}"/>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0D7463AA-6201-E84A-930F-9C85B0395184}"/>
              </a:ext>
            </a:extLst>
          </p:cNvPr>
          <p:cNvSpPr>
            <a:spLocks noGrp="1"/>
          </p:cNvSpPr>
          <p:nvPr>
            <p:ph type="dt" sz="half" idx="10"/>
          </p:nvPr>
        </p:nvSpPr>
        <p:spPr/>
        <p:txBody>
          <a:bodyPr/>
          <a:lstStyle/>
          <a:p>
            <a:fld id="{DD8EB305-9707-7042-B8D1-9437BA3DA0C5}" type="datetimeFigureOut">
              <a:rPr kumimoji="1" lang="ja-JP" altLang="en-US" smtClean="0"/>
              <a:t>2020/8/27</a:t>
            </a:fld>
            <a:endParaRPr kumimoji="1" lang="ja-JP" altLang="en-US"/>
          </a:p>
        </p:txBody>
      </p:sp>
      <p:sp>
        <p:nvSpPr>
          <p:cNvPr id="5" name="フッター プレースホルダー 4">
            <a:extLst>
              <a:ext uri="{FF2B5EF4-FFF2-40B4-BE49-F238E27FC236}">
                <a16:creationId xmlns:a16="http://schemas.microsoft.com/office/drawing/2014/main" id="{1D21F282-5B64-DD4C-A393-0D9D3509CFF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CEE1CD0-E8F3-8E44-96B6-94C3C595EDC6}"/>
              </a:ext>
            </a:extLst>
          </p:cNvPr>
          <p:cNvSpPr>
            <a:spLocks noGrp="1"/>
          </p:cNvSpPr>
          <p:nvPr>
            <p:ph type="sldNum" sz="quarter" idx="12"/>
          </p:nvPr>
        </p:nvSpPr>
        <p:spPr/>
        <p:txBody>
          <a:body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4281405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2E14D08-3619-564F-B2BE-90503B790502}"/>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9811771-E51B-334D-822A-38CC9EDAEC8A}"/>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CA32C10-5161-924C-9AFC-AA1FAE542C87}"/>
              </a:ext>
            </a:extLst>
          </p:cNvPr>
          <p:cNvSpPr>
            <a:spLocks noGrp="1"/>
          </p:cNvSpPr>
          <p:nvPr>
            <p:ph type="dt" sz="half" idx="10"/>
          </p:nvPr>
        </p:nvSpPr>
        <p:spPr/>
        <p:txBody>
          <a:bodyPr/>
          <a:lstStyle/>
          <a:p>
            <a:fld id="{DD8EB305-9707-7042-B8D1-9437BA3DA0C5}" type="datetimeFigureOut">
              <a:rPr kumimoji="1" lang="ja-JP" altLang="en-US" smtClean="0"/>
              <a:t>2020/8/27</a:t>
            </a:fld>
            <a:endParaRPr kumimoji="1" lang="ja-JP" altLang="en-US"/>
          </a:p>
        </p:txBody>
      </p:sp>
      <p:sp>
        <p:nvSpPr>
          <p:cNvPr id="5" name="フッター プレースホルダー 4">
            <a:extLst>
              <a:ext uri="{FF2B5EF4-FFF2-40B4-BE49-F238E27FC236}">
                <a16:creationId xmlns:a16="http://schemas.microsoft.com/office/drawing/2014/main" id="{D60586B1-2D30-264B-A79F-EB7CC193299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581121C-B9EE-DB4A-B134-85C38BC5217B}"/>
              </a:ext>
            </a:extLst>
          </p:cNvPr>
          <p:cNvSpPr>
            <a:spLocks noGrp="1"/>
          </p:cNvSpPr>
          <p:nvPr>
            <p:ph type="sldNum" sz="quarter" idx="12"/>
          </p:nvPr>
        </p:nvSpPr>
        <p:spPr/>
        <p:txBody>
          <a:body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498984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2D5C2A-3EFA-504C-86FE-458A49897D1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14C4EED-CAB9-844D-B59C-0F0EB98352B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935BB8E-296F-A54C-BEB6-4BAAF8CD5560}"/>
              </a:ext>
            </a:extLst>
          </p:cNvPr>
          <p:cNvSpPr>
            <a:spLocks noGrp="1"/>
          </p:cNvSpPr>
          <p:nvPr>
            <p:ph type="dt" sz="half" idx="10"/>
          </p:nvPr>
        </p:nvSpPr>
        <p:spPr/>
        <p:txBody>
          <a:bodyPr/>
          <a:lstStyle/>
          <a:p>
            <a:fld id="{DD8EB305-9707-7042-B8D1-9437BA3DA0C5}" type="datetimeFigureOut">
              <a:rPr kumimoji="1" lang="ja-JP" altLang="en-US" smtClean="0"/>
              <a:t>2020/8/27</a:t>
            </a:fld>
            <a:endParaRPr kumimoji="1" lang="ja-JP" altLang="en-US"/>
          </a:p>
        </p:txBody>
      </p:sp>
      <p:sp>
        <p:nvSpPr>
          <p:cNvPr id="5" name="フッター プレースホルダー 4">
            <a:extLst>
              <a:ext uri="{FF2B5EF4-FFF2-40B4-BE49-F238E27FC236}">
                <a16:creationId xmlns:a16="http://schemas.microsoft.com/office/drawing/2014/main" id="{881AEFB0-1EBA-6641-BACB-B528A6C0D6A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BE2C9C1-0DDA-BD48-A1F9-6AAD6F2E3B21}"/>
              </a:ext>
            </a:extLst>
          </p:cNvPr>
          <p:cNvSpPr>
            <a:spLocks noGrp="1"/>
          </p:cNvSpPr>
          <p:nvPr>
            <p:ph type="sldNum" sz="quarter" idx="12"/>
          </p:nvPr>
        </p:nvSpPr>
        <p:spPr/>
        <p:txBody>
          <a:body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3238821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72EE9EF-52C5-CF4C-A335-1CA361FD402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2D8B971-50CD-A64B-A593-B659C10AC3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051754BD-881F-F241-B8D3-DF7F3782B758}"/>
              </a:ext>
            </a:extLst>
          </p:cNvPr>
          <p:cNvSpPr>
            <a:spLocks noGrp="1"/>
          </p:cNvSpPr>
          <p:nvPr>
            <p:ph type="dt" sz="half" idx="10"/>
          </p:nvPr>
        </p:nvSpPr>
        <p:spPr/>
        <p:txBody>
          <a:bodyPr/>
          <a:lstStyle/>
          <a:p>
            <a:fld id="{DD8EB305-9707-7042-B8D1-9437BA3DA0C5}" type="datetimeFigureOut">
              <a:rPr kumimoji="1" lang="ja-JP" altLang="en-US" smtClean="0"/>
              <a:t>2020/8/27</a:t>
            </a:fld>
            <a:endParaRPr kumimoji="1" lang="ja-JP" altLang="en-US"/>
          </a:p>
        </p:txBody>
      </p:sp>
      <p:sp>
        <p:nvSpPr>
          <p:cNvPr id="5" name="フッター プレースホルダー 4">
            <a:extLst>
              <a:ext uri="{FF2B5EF4-FFF2-40B4-BE49-F238E27FC236}">
                <a16:creationId xmlns:a16="http://schemas.microsoft.com/office/drawing/2014/main" id="{34C30E69-B032-7D4D-8770-0622EEC0886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596B731-0CF7-324A-90E2-BC1ED3765AF1}"/>
              </a:ext>
            </a:extLst>
          </p:cNvPr>
          <p:cNvSpPr>
            <a:spLocks noGrp="1"/>
          </p:cNvSpPr>
          <p:nvPr>
            <p:ph type="sldNum" sz="quarter" idx="12"/>
          </p:nvPr>
        </p:nvSpPr>
        <p:spPr/>
        <p:txBody>
          <a:body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2842111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227906-D667-EE4D-94F6-FBB8D7AECBE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D7D0C0E-7861-3645-BEA7-E45263E2E084}"/>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D3627F4-7BFF-C943-965F-65DD0BBB3B7B}"/>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42A2C95-05F5-0840-91B7-23B6143039E9}"/>
              </a:ext>
            </a:extLst>
          </p:cNvPr>
          <p:cNvSpPr>
            <a:spLocks noGrp="1"/>
          </p:cNvSpPr>
          <p:nvPr>
            <p:ph type="dt" sz="half" idx="10"/>
          </p:nvPr>
        </p:nvSpPr>
        <p:spPr/>
        <p:txBody>
          <a:bodyPr/>
          <a:lstStyle/>
          <a:p>
            <a:fld id="{DD8EB305-9707-7042-B8D1-9437BA3DA0C5}" type="datetimeFigureOut">
              <a:rPr kumimoji="1" lang="ja-JP" altLang="en-US" smtClean="0"/>
              <a:t>2020/8/27</a:t>
            </a:fld>
            <a:endParaRPr kumimoji="1" lang="ja-JP" altLang="en-US"/>
          </a:p>
        </p:txBody>
      </p:sp>
      <p:sp>
        <p:nvSpPr>
          <p:cNvPr id="6" name="フッター プレースホルダー 5">
            <a:extLst>
              <a:ext uri="{FF2B5EF4-FFF2-40B4-BE49-F238E27FC236}">
                <a16:creationId xmlns:a16="http://schemas.microsoft.com/office/drawing/2014/main" id="{BB6C88AA-16D7-144A-A925-0B50773CE56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712E8D0-BB69-884D-BA73-B6CADF36180E}"/>
              </a:ext>
            </a:extLst>
          </p:cNvPr>
          <p:cNvSpPr>
            <a:spLocks noGrp="1"/>
          </p:cNvSpPr>
          <p:nvPr>
            <p:ph type="sldNum" sz="quarter" idx="12"/>
          </p:nvPr>
        </p:nvSpPr>
        <p:spPr/>
        <p:txBody>
          <a:body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1787911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5F5929-F029-9F4D-B05D-BE223B7E5B03}"/>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342B5F8-D85A-B149-93F1-6623116595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1BDD0146-4F21-6242-A0DC-9798980A8DE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CB0C07F8-E1FE-0047-987C-CFCF044539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2C0FA522-CFD5-B447-A0BB-A8C5D725338B}"/>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4F6230C-33CA-F84B-B868-101F5EFB501C}"/>
              </a:ext>
            </a:extLst>
          </p:cNvPr>
          <p:cNvSpPr>
            <a:spLocks noGrp="1"/>
          </p:cNvSpPr>
          <p:nvPr>
            <p:ph type="dt" sz="half" idx="10"/>
          </p:nvPr>
        </p:nvSpPr>
        <p:spPr/>
        <p:txBody>
          <a:bodyPr/>
          <a:lstStyle/>
          <a:p>
            <a:fld id="{DD8EB305-9707-7042-B8D1-9437BA3DA0C5}" type="datetimeFigureOut">
              <a:rPr kumimoji="1" lang="ja-JP" altLang="en-US" smtClean="0"/>
              <a:t>2020/8/27</a:t>
            </a:fld>
            <a:endParaRPr kumimoji="1" lang="ja-JP" altLang="en-US"/>
          </a:p>
        </p:txBody>
      </p:sp>
      <p:sp>
        <p:nvSpPr>
          <p:cNvPr id="8" name="フッター プレースホルダー 7">
            <a:extLst>
              <a:ext uri="{FF2B5EF4-FFF2-40B4-BE49-F238E27FC236}">
                <a16:creationId xmlns:a16="http://schemas.microsoft.com/office/drawing/2014/main" id="{0BEA2634-A87D-F946-BA4B-2CCF20C464C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0EFD5BFF-851F-F541-A1D1-6D39C05FBFBB}"/>
              </a:ext>
            </a:extLst>
          </p:cNvPr>
          <p:cNvSpPr>
            <a:spLocks noGrp="1"/>
          </p:cNvSpPr>
          <p:nvPr>
            <p:ph type="sldNum" sz="quarter" idx="12"/>
          </p:nvPr>
        </p:nvSpPr>
        <p:spPr/>
        <p:txBody>
          <a:body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2346889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77365B-5EE4-564F-B755-77866813AD6A}"/>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74FFAEF-CD3A-AC46-86D5-ECA84CF382FC}"/>
              </a:ext>
            </a:extLst>
          </p:cNvPr>
          <p:cNvSpPr>
            <a:spLocks noGrp="1"/>
          </p:cNvSpPr>
          <p:nvPr>
            <p:ph type="dt" sz="half" idx="10"/>
          </p:nvPr>
        </p:nvSpPr>
        <p:spPr/>
        <p:txBody>
          <a:bodyPr/>
          <a:lstStyle/>
          <a:p>
            <a:fld id="{DD8EB305-9707-7042-B8D1-9437BA3DA0C5}" type="datetimeFigureOut">
              <a:rPr kumimoji="1" lang="ja-JP" altLang="en-US" smtClean="0"/>
              <a:t>2020/8/27</a:t>
            </a:fld>
            <a:endParaRPr kumimoji="1" lang="ja-JP" altLang="en-US"/>
          </a:p>
        </p:txBody>
      </p:sp>
      <p:sp>
        <p:nvSpPr>
          <p:cNvPr id="4" name="フッター プレースホルダー 3">
            <a:extLst>
              <a:ext uri="{FF2B5EF4-FFF2-40B4-BE49-F238E27FC236}">
                <a16:creationId xmlns:a16="http://schemas.microsoft.com/office/drawing/2014/main" id="{40D692E8-EAD2-6348-A4BA-208E40DBCEC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B8956BD-4A47-D041-B25C-A1AF2B87AB53}"/>
              </a:ext>
            </a:extLst>
          </p:cNvPr>
          <p:cNvSpPr>
            <a:spLocks noGrp="1"/>
          </p:cNvSpPr>
          <p:nvPr>
            <p:ph type="sldNum" sz="quarter" idx="12"/>
          </p:nvPr>
        </p:nvSpPr>
        <p:spPr/>
        <p:txBody>
          <a:body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122346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A97C9624-574B-414D-9C62-8C799946C6C9}"/>
              </a:ext>
            </a:extLst>
          </p:cNvPr>
          <p:cNvSpPr>
            <a:spLocks noGrp="1"/>
          </p:cNvSpPr>
          <p:nvPr>
            <p:ph type="dt" sz="half" idx="10"/>
          </p:nvPr>
        </p:nvSpPr>
        <p:spPr/>
        <p:txBody>
          <a:bodyPr/>
          <a:lstStyle/>
          <a:p>
            <a:fld id="{DD8EB305-9707-7042-B8D1-9437BA3DA0C5}" type="datetimeFigureOut">
              <a:rPr kumimoji="1" lang="ja-JP" altLang="en-US" smtClean="0"/>
              <a:t>2020/8/27</a:t>
            </a:fld>
            <a:endParaRPr kumimoji="1" lang="ja-JP" altLang="en-US"/>
          </a:p>
        </p:txBody>
      </p:sp>
      <p:sp>
        <p:nvSpPr>
          <p:cNvPr id="3" name="フッター プレースホルダー 2">
            <a:extLst>
              <a:ext uri="{FF2B5EF4-FFF2-40B4-BE49-F238E27FC236}">
                <a16:creationId xmlns:a16="http://schemas.microsoft.com/office/drawing/2014/main" id="{00B77BAA-BACA-3A4E-8A25-7C619AEB87EB}"/>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CED220C-FB87-5044-AFCC-7A0B7C3274C4}"/>
              </a:ext>
            </a:extLst>
          </p:cNvPr>
          <p:cNvSpPr>
            <a:spLocks noGrp="1"/>
          </p:cNvSpPr>
          <p:nvPr>
            <p:ph type="sldNum" sz="quarter" idx="12"/>
          </p:nvPr>
        </p:nvSpPr>
        <p:spPr/>
        <p:txBody>
          <a:body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4229011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C30C438-FCCE-5548-96FD-98CE93E24DA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A013CB1-CE75-2F46-B019-2E30A1B54F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4F8C47AB-2D34-8647-A90B-658443A169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EE308F8-F982-3B48-AE17-D63573B10946}"/>
              </a:ext>
            </a:extLst>
          </p:cNvPr>
          <p:cNvSpPr>
            <a:spLocks noGrp="1"/>
          </p:cNvSpPr>
          <p:nvPr>
            <p:ph type="dt" sz="half" idx="10"/>
          </p:nvPr>
        </p:nvSpPr>
        <p:spPr/>
        <p:txBody>
          <a:bodyPr/>
          <a:lstStyle/>
          <a:p>
            <a:fld id="{DD8EB305-9707-7042-B8D1-9437BA3DA0C5}" type="datetimeFigureOut">
              <a:rPr kumimoji="1" lang="ja-JP" altLang="en-US" smtClean="0"/>
              <a:t>2020/8/27</a:t>
            </a:fld>
            <a:endParaRPr kumimoji="1" lang="ja-JP" altLang="en-US"/>
          </a:p>
        </p:txBody>
      </p:sp>
      <p:sp>
        <p:nvSpPr>
          <p:cNvPr id="6" name="フッター プレースホルダー 5">
            <a:extLst>
              <a:ext uri="{FF2B5EF4-FFF2-40B4-BE49-F238E27FC236}">
                <a16:creationId xmlns:a16="http://schemas.microsoft.com/office/drawing/2014/main" id="{7B7A6153-5BAE-DB40-8827-DCE43CAAF08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51B0149-9F56-4049-BC49-0A6AEAF716BF}"/>
              </a:ext>
            </a:extLst>
          </p:cNvPr>
          <p:cNvSpPr>
            <a:spLocks noGrp="1"/>
          </p:cNvSpPr>
          <p:nvPr>
            <p:ph type="sldNum" sz="quarter" idx="12"/>
          </p:nvPr>
        </p:nvSpPr>
        <p:spPr/>
        <p:txBody>
          <a:body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9738779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EDBACB-1F69-8742-B599-B058423A738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8FC003D-D586-EE43-88C6-3C8C3902A0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0821DC90-5407-F14D-9E97-3EDDB2672F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205BEB39-638C-544B-9000-3EE92EE8CE3A}"/>
              </a:ext>
            </a:extLst>
          </p:cNvPr>
          <p:cNvSpPr>
            <a:spLocks noGrp="1"/>
          </p:cNvSpPr>
          <p:nvPr>
            <p:ph type="dt" sz="half" idx="10"/>
          </p:nvPr>
        </p:nvSpPr>
        <p:spPr/>
        <p:txBody>
          <a:bodyPr/>
          <a:lstStyle/>
          <a:p>
            <a:fld id="{DD8EB305-9707-7042-B8D1-9437BA3DA0C5}" type="datetimeFigureOut">
              <a:rPr kumimoji="1" lang="ja-JP" altLang="en-US" smtClean="0"/>
              <a:t>2020/8/27</a:t>
            </a:fld>
            <a:endParaRPr kumimoji="1" lang="ja-JP" altLang="en-US"/>
          </a:p>
        </p:txBody>
      </p:sp>
      <p:sp>
        <p:nvSpPr>
          <p:cNvPr id="6" name="フッター プレースホルダー 5">
            <a:extLst>
              <a:ext uri="{FF2B5EF4-FFF2-40B4-BE49-F238E27FC236}">
                <a16:creationId xmlns:a16="http://schemas.microsoft.com/office/drawing/2014/main" id="{E38270E8-9390-AE4A-817E-53072A6355F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C06A77C-DFD6-E44A-83C7-F37BF03CA42D}"/>
              </a:ext>
            </a:extLst>
          </p:cNvPr>
          <p:cNvSpPr>
            <a:spLocks noGrp="1"/>
          </p:cNvSpPr>
          <p:nvPr>
            <p:ph type="sldNum" sz="quarter" idx="12"/>
          </p:nvPr>
        </p:nvSpPr>
        <p:spPr/>
        <p:txBody>
          <a:body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415006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BDB4C30-AF19-3947-86CF-845CBC55D2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4A9EE73-B577-7445-A5B8-5211364CBE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9E7B090-AF39-454E-A3B7-6EDE71E0DC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8EB305-9707-7042-B8D1-9437BA3DA0C5}" type="datetimeFigureOut">
              <a:rPr kumimoji="1" lang="ja-JP" altLang="en-US" smtClean="0"/>
              <a:t>2020/8/27</a:t>
            </a:fld>
            <a:endParaRPr kumimoji="1" lang="ja-JP" altLang="en-US"/>
          </a:p>
        </p:txBody>
      </p:sp>
      <p:sp>
        <p:nvSpPr>
          <p:cNvPr id="5" name="フッター プレースホルダー 4">
            <a:extLst>
              <a:ext uri="{FF2B5EF4-FFF2-40B4-BE49-F238E27FC236}">
                <a16:creationId xmlns:a16="http://schemas.microsoft.com/office/drawing/2014/main" id="{0B8BBA08-AE7D-384F-A3EB-F5021F9747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3B92219-A362-7F49-82CE-227B9173CB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6614CA-C221-F043-9047-029872148446}" type="slidenum">
              <a:rPr kumimoji="1" lang="ja-JP" altLang="en-US" smtClean="0"/>
              <a:t>‹#›</a:t>
            </a:fld>
            <a:endParaRPr kumimoji="1" lang="ja-JP" altLang="en-US"/>
          </a:p>
        </p:txBody>
      </p:sp>
    </p:spTree>
    <p:extLst>
      <p:ext uri="{BB962C8B-B14F-4D97-AF65-F5344CB8AC3E}">
        <p14:creationId xmlns:p14="http://schemas.microsoft.com/office/powerpoint/2010/main" val="2043870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FC625-7F89-4796-AA8B-4BEAD2873E62}"/>
              </a:ext>
            </a:extLst>
          </p:cNvPr>
          <p:cNvSpPr>
            <a:spLocks noGrp="1"/>
          </p:cNvSpPr>
          <p:nvPr>
            <p:ph type="title"/>
          </p:nvPr>
        </p:nvSpPr>
        <p:spPr/>
        <p:txBody>
          <a:bodyPr/>
          <a:lstStyle/>
          <a:p>
            <a:r>
              <a:rPr lang="en-US">
                <a:ea typeface="游ゴシック Light"/>
              </a:rPr>
              <a:t>Emotion </a:t>
            </a:r>
            <a:r>
              <a:rPr lang="ja-JP" altLang="en-US">
                <a:ea typeface="游ゴシック Light"/>
              </a:rPr>
              <a:t>受け取りたい or 共有したい</a:t>
            </a:r>
            <a:endParaRPr kumimoji="1" lang="en-US"/>
          </a:p>
        </p:txBody>
      </p:sp>
      <p:sp>
        <p:nvSpPr>
          <p:cNvPr id="3" name="Content Placeholder 2">
            <a:extLst>
              <a:ext uri="{FF2B5EF4-FFF2-40B4-BE49-F238E27FC236}">
                <a16:creationId xmlns:a16="http://schemas.microsoft.com/office/drawing/2014/main" id="{F5E364EC-DDB6-4B56-B6D5-0F8141757CE2}"/>
              </a:ext>
            </a:extLst>
          </p:cNvPr>
          <p:cNvSpPr>
            <a:spLocks noGrp="1"/>
          </p:cNvSpPr>
          <p:nvPr>
            <p:ph idx="1"/>
          </p:nvPr>
        </p:nvSpPr>
        <p:spPr/>
        <p:txBody>
          <a:bodyPr vert="horz" lIns="91440" tIns="45720" rIns="91440" bIns="45720" rtlCol="0" anchor="t">
            <a:normAutofit/>
          </a:bodyPr>
          <a:lstStyle/>
          <a:p>
            <a:pPr marL="0" indent="0">
              <a:buNone/>
            </a:pPr>
            <a:r>
              <a:rPr lang="ja-JP" altLang="en-US">
                <a:ea typeface="游ゴシック"/>
              </a:rPr>
              <a:t>課題</a:t>
            </a:r>
            <a:endParaRPr lang="en-US" altLang="ja-JP"/>
          </a:p>
          <a:p>
            <a:pPr marL="0" indent="0">
              <a:buNone/>
            </a:pPr>
            <a:r>
              <a:rPr lang="ja-JP" altLang="en-US">
                <a:ea typeface="游ゴシック"/>
              </a:rPr>
              <a:t>　疎遠となっている知人との良いきっかけがないから上手くコミュニケーションがとれない</a:t>
            </a:r>
          </a:p>
          <a:p>
            <a:pPr marL="0" indent="0">
              <a:buNone/>
            </a:pPr>
            <a:endParaRPr lang="ja-JP" altLang="en-US">
              <a:ea typeface="游ゴシック"/>
            </a:endParaRPr>
          </a:p>
          <a:p>
            <a:pPr marL="0" indent="0">
              <a:buNone/>
            </a:pPr>
            <a:r>
              <a:rPr lang="ja-JP" altLang="en-US">
                <a:ea typeface="游ゴシック"/>
              </a:rPr>
              <a:t>解決策</a:t>
            </a:r>
          </a:p>
          <a:p>
            <a:pPr marL="0" indent="0">
              <a:buNone/>
            </a:pPr>
            <a:r>
              <a:rPr lang="ja-JP" altLang="en-US">
                <a:ea typeface="游ゴシック"/>
              </a:rPr>
              <a:t>　2人が話せる話題を受け取る（私たちからすると提供する）ことできっかけをつくりコミュニケーションをとりやすくする</a:t>
            </a:r>
          </a:p>
          <a:p>
            <a:pPr marL="0" indent="0">
              <a:buNone/>
            </a:pPr>
            <a:endParaRPr lang="ja-JP" altLang="en-US">
              <a:ea typeface="游ゴシック"/>
            </a:endParaRPr>
          </a:p>
          <a:p>
            <a:pPr marL="0" indent="0">
              <a:buNone/>
            </a:pPr>
            <a:r>
              <a:rPr lang="ja-JP" altLang="en-US">
                <a:ea typeface="游ゴシック"/>
              </a:rPr>
              <a:t>Emotionを受け取る</a:t>
            </a:r>
          </a:p>
        </p:txBody>
      </p:sp>
    </p:spTree>
    <p:extLst>
      <p:ext uri="{BB962C8B-B14F-4D97-AF65-F5344CB8AC3E}">
        <p14:creationId xmlns:p14="http://schemas.microsoft.com/office/powerpoint/2010/main" val="723612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C6FB-E1CB-42E8-9E7A-B9744B657B71}"/>
              </a:ext>
            </a:extLst>
          </p:cNvPr>
          <p:cNvSpPr>
            <a:spLocks noGrp="1"/>
          </p:cNvSpPr>
          <p:nvPr>
            <p:ph type="title"/>
          </p:nvPr>
        </p:nvSpPr>
        <p:spPr>
          <a:xfrm>
            <a:off x="838200" y="365125"/>
            <a:ext cx="10515600" cy="1015807"/>
          </a:xfrm>
        </p:spPr>
        <p:txBody>
          <a:bodyPr/>
          <a:lstStyle/>
          <a:p>
            <a:r>
              <a:rPr lang="ja-JP" altLang="en-US">
                <a:ea typeface="游ゴシック Light"/>
              </a:rPr>
              <a:t>Product Outline</a:t>
            </a:r>
          </a:p>
        </p:txBody>
      </p:sp>
      <p:sp>
        <p:nvSpPr>
          <p:cNvPr id="3" name="Content Placeholder 2">
            <a:extLst>
              <a:ext uri="{FF2B5EF4-FFF2-40B4-BE49-F238E27FC236}">
                <a16:creationId xmlns:a16="http://schemas.microsoft.com/office/drawing/2014/main" id="{7A1ACA51-5F1A-4400-BB0B-E21ED8B8B138}"/>
              </a:ext>
            </a:extLst>
          </p:cNvPr>
          <p:cNvSpPr>
            <a:spLocks noGrp="1"/>
          </p:cNvSpPr>
          <p:nvPr>
            <p:ph idx="1"/>
          </p:nvPr>
        </p:nvSpPr>
        <p:spPr/>
        <p:txBody>
          <a:bodyPr vert="horz" lIns="91440" tIns="45720" rIns="91440" bIns="45720" rtlCol="0" anchor="t">
            <a:normAutofit/>
          </a:bodyPr>
          <a:lstStyle/>
          <a:p>
            <a:r>
              <a:rPr lang="en-US">
                <a:ea typeface="游ゴシック"/>
              </a:rPr>
              <a:t>Posts lifelog of the day with emoji (= </a:t>
            </a:r>
            <a:r>
              <a:rPr lang="en-US" err="1">
                <a:ea typeface="游ゴシック"/>
              </a:rPr>
              <a:t>EmoLog</a:t>
            </a:r>
            <a:r>
              <a:rPr lang="en-US">
                <a:ea typeface="游ゴシック"/>
              </a:rPr>
              <a:t>)</a:t>
            </a:r>
            <a:br>
              <a:rPr lang="en-US">
                <a:ea typeface="游ゴシック"/>
              </a:rPr>
            </a:br>
            <a:endParaRPr lang="ja-JP" altLang="en-US">
              <a:ea typeface="游ゴシック"/>
            </a:endParaRPr>
          </a:p>
          <a:p>
            <a:r>
              <a:rPr lang="ja-JP" altLang="en-US">
                <a:ea typeface="游ゴシック"/>
              </a:rPr>
              <a:t>Diary with illustrations</a:t>
            </a:r>
            <a:br>
              <a:rPr lang="ja-JP" altLang="en-US">
                <a:ea typeface="游ゴシック"/>
              </a:rPr>
            </a:br>
            <a:endParaRPr lang="ja-JP" altLang="en-US">
              <a:ea typeface="游ゴシック"/>
            </a:endParaRPr>
          </a:p>
          <a:p>
            <a:r>
              <a:rPr lang="ja-JP" altLang="en-US">
                <a:ea typeface="游ゴシック"/>
              </a:rPr>
              <a:t>Comment on lifelog </a:t>
            </a:r>
            <a:r>
              <a:rPr lang="ja-JP" altLang="en-US" sz="1800">
                <a:ea typeface="游ゴシック"/>
              </a:rPr>
              <a:t>(1 on 1)</a:t>
            </a:r>
            <a:br>
              <a:rPr lang="ja-JP" altLang="en-US" sz="1800">
                <a:ea typeface="游ゴシック"/>
              </a:rPr>
            </a:br>
            <a:endParaRPr lang="ja-JP" altLang="en-US">
              <a:ea typeface="+mn-lt"/>
            </a:endParaRPr>
          </a:p>
          <a:p>
            <a:r>
              <a:rPr lang="ja-JP">
                <a:ea typeface="+mn-lt"/>
                <a:cs typeface="+mn-lt"/>
              </a:rPr>
              <a:t>conversation</a:t>
            </a:r>
            <a:r>
              <a:rPr lang="ja-JP" sz="2000">
                <a:ea typeface="+mn-lt"/>
                <a:cs typeface="+mn-lt"/>
              </a:rPr>
              <a:t> makes</a:t>
            </a:r>
            <a:r>
              <a:rPr lang="ja-JP" altLang="en-US" sz="2000">
                <a:ea typeface="+mn-lt"/>
                <a:cs typeface="+mn-lt"/>
              </a:rPr>
              <a:t> </a:t>
            </a:r>
            <a:r>
              <a:rPr lang="ja-JP" sz="2000">
                <a:ea typeface="+mn-lt"/>
                <a:cs typeface="+mn-lt"/>
              </a:rPr>
              <a:t>your </a:t>
            </a:r>
            <a:br>
              <a:rPr lang="ja-JP" altLang="en-US" sz="2000">
                <a:ea typeface="+mn-lt"/>
                <a:cs typeface="+mn-lt"/>
              </a:rPr>
            </a:br>
            <a:r>
              <a:rPr lang="ja-JP" sz="2000">
                <a:ea typeface="+mn-lt"/>
                <a:cs typeface="+mn-lt"/>
              </a:rPr>
              <a:t>abstr</a:t>
            </a:r>
            <a:r>
              <a:rPr lang="en-US" altLang="ja-JP" sz="2000">
                <a:ea typeface="+mn-lt"/>
                <a:cs typeface="+mn-lt"/>
              </a:rPr>
              <a:t>a</a:t>
            </a:r>
            <a:r>
              <a:rPr lang="ja-JP" sz="2000">
                <a:ea typeface="+mn-lt"/>
                <a:cs typeface="+mn-lt"/>
              </a:rPr>
              <a:t>ct lifelog </a:t>
            </a:r>
            <a:r>
              <a:rPr lang="ja-JP">
                <a:ea typeface="+mn-lt"/>
                <a:cs typeface="+mn-lt"/>
              </a:rPr>
              <a:t>more in detail</a:t>
            </a:r>
            <a:r>
              <a:rPr lang="ja-JP" altLang="en-US" sz="2000">
                <a:ea typeface="+mn-lt"/>
                <a:cs typeface="+mn-lt"/>
              </a:rPr>
              <a:t> </a:t>
            </a:r>
            <a:r>
              <a:rPr lang="en-US" altLang="ja-JP">
                <a:ea typeface="+mn-lt"/>
                <a:cs typeface="+mn-lt"/>
              </a:rPr>
              <a:t>!</a:t>
            </a:r>
            <a:endParaRPr lang="ja-JP" altLang="en-US">
              <a:ea typeface="游ゴシック"/>
            </a:endParaRPr>
          </a:p>
        </p:txBody>
      </p:sp>
      <p:pic>
        <p:nvPicPr>
          <p:cNvPr id="6" name="図 5" descr="コンピューターのスクリーンショット&#10;&#10;自動的に生成された説明">
            <a:extLst>
              <a:ext uri="{FF2B5EF4-FFF2-40B4-BE49-F238E27FC236}">
                <a16:creationId xmlns:a16="http://schemas.microsoft.com/office/drawing/2014/main" id="{FD61D253-224E-7941-A4F8-4F65BDE1226C}"/>
              </a:ext>
            </a:extLst>
          </p:cNvPr>
          <p:cNvPicPr>
            <a:picLocks noChangeAspect="1"/>
          </p:cNvPicPr>
          <p:nvPr/>
        </p:nvPicPr>
        <p:blipFill>
          <a:blip r:embed="rId3"/>
          <a:stretch>
            <a:fillRect/>
          </a:stretch>
        </p:blipFill>
        <p:spPr>
          <a:xfrm>
            <a:off x="6232293" y="2478947"/>
            <a:ext cx="5431306" cy="4813098"/>
          </a:xfrm>
          <a:prstGeom prst="rect">
            <a:avLst/>
          </a:prstGeom>
        </p:spPr>
      </p:pic>
      <p:sp>
        <p:nvSpPr>
          <p:cNvPr id="7" name="TextBox 6">
            <a:extLst>
              <a:ext uri="{FF2B5EF4-FFF2-40B4-BE49-F238E27FC236}">
                <a16:creationId xmlns:a16="http://schemas.microsoft.com/office/drawing/2014/main" id="{AD9C681D-0F5C-404D-99BE-FB77A3F5A066}"/>
              </a:ext>
            </a:extLst>
          </p:cNvPr>
          <p:cNvSpPr txBox="1"/>
          <p:nvPr/>
        </p:nvSpPr>
        <p:spPr>
          <a:xfrm>
            <a:off x="9866739" y="6075323"/>
            <a:ext cx="13307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err="1"/>
              <a:t>EmoLog</a:t>
            </a:r>
          </a:p>
        </p:txBody>
      </p:sp>
      <p:pic>
        <p:nvPicPr>
          <p:cNvPr id="13" name="図 5" descr="コンピューターのスクリーンショット&#10;&#10;自動的に生成された説明">
            <a:extLst>
              <a:ext uri="{FF2B5EF4-FFF2-40B4-BE49-F238E27FC236}">
                <a16:creationId xmlns:a16="http://schemas.microsoft.com/office/drawing/2014/main" id="{16B03F7B-BE63-45DF-9C16-E683772305CB}"/>
              </a:ext>
            </a:extLst>
          </p:cNvPr>
          <p:cNvPicPr>
            <a:picLocks noChangeAspect="1"/>
          </p:cNvPicPr>
          <p:nvPr/>
        </p:nvPicPr>
        <p:blipFill rotWithShape="1">
          <a:blip r:embed="rId3"/>
          <a:srcRect l="60867" t="20359" r="7074" b="71011"/>
          <a:stretch/>
        </p:blipFill>
        <p:spPr>
          <a:xfrm>
            <a:off x="8896194" y="5382910"/>
            <a:ext cx="3117206" cy="737250"/>
          </a:xfrm>
          <a:prstGeom prst="rect">
            <a:avLst/>
          </a:prstGeom>
        </p:spPr>
      </p:pic>
    </p:spTree>
    <p:extLst>
      <p:ext uri="{BB962C8B-B14F-4D97-AF65-F5344CB8AC3E}">
        <p14:creationId xmlns:p14="http://schemas.microsoft.com/office/powerpoint/2010/main" val="1866079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2179C6-E151-5F44-AE2A-701D69E23994}"/>
              </a:ext>
            </a:extLst>
          </p:cNvPr>
          <p:cNvSpPr>
            <a:spLocks noGrp="1"/>
          </p:cNvSpPr>
          <p:nvPr>
            <p:ph type="title"/>
          </p:nvPr>
        </p:nvSpPr>
        <p:spPr/>
        <p:txBody>
          <a:bodyPr/>
          <a:lstStyle/>
          <a:p>
            <a:r>
              <a:rPr lang="ja-JP" altLang="en-US">
                <a:ea typeface="游ゴシック Light"/>
              </a:rPr>
              <a:t>ターゲットユーザー</a:t>
            </a:r>
            <a:endParaRPr kumimoji="1" lang="ja-JP" altLang="en-US"/>
          </a:p>
        </p:txBody>
      </p:sp>
      <p:sp>
        <p:nvSpPr>
          <p:cNvPr id="3" name="コンテンツ プレースホルダー 2">
            <a:extLst>
              <a:ext uri="{FF2B5EF4-FFF2-40B4-BE49-F238E27FC236}">
                <a16:creationId xmlns:a16="http://schemas.microsoft.com/office/drawing/2014/main" id="{36E0CCC6-7A1B-B043-A8CC-73FB01A654B6}"/>
              </a:ext>
            </a:extLst>
          </p:cNvPr>
          <p:cNvSpPr>
            <a:spLocks noGrp="1"/>
          </p:cNvSpPr>
          <p:nvPr>
            <p:ph idx="1"/>
          </p:nvPr>
        </p:nvSpPr>
        <p:spPr/>
        <p:txBody>
          <a:bodyPr vert="horz" lIns="91440" tIns="45720" rIns="91440" bIns="45720" rtlCol="0" anchor="t">
            <a:normAutofit/>
          </a:bodyPr>
          <a:lstStyle/>
          <a:p>
            <a:r>
              <a:rPr lang="ja-JP" altLang="en-US">
                <a:ea typeface="游ゴシック"/>
              </a:rPr>
              <a:t>(老若男女？？？)</a:t>
            </a:r>
            <a:endParaRPr lang="en-US" altLang="ja-JP"/>
          </a:p>
          <a:p>
            <a:r>
              <a:rPr lang="ja-JP" altLang="en-US">
                <a:ea typeface="游ゴシック"/>
              </a:rPr>
              <a:t>離れた友人知人、家族と繋がり(会話のタネ)が欲しい人</a:t>
            </a:r>
          </a:p>
          <a:p>
            <a:r>
              <a:rPr lang="ja-JP" altLang="en-US">
                <a:ea typeface="游ゴシック"/>
              </a:rPr>
              <a:t>身内, 既存の人間関係を強化したい人</a:t>
            </a:r>
          </a:p>
        </p:txBody>
      </p:sp>
    </p:spTree>
    <p:extLst>
      <p:ext uri="{BB962C8B-B14F-4D97-AF65-F5344CB8AC3E}">
        <p14:creationId xmlns:p14="http://schemas.microsoft.com/office/powerpoint/2010/main" val="3747982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2179C6-E151-5F44-AE2A-701D69E23994}"/>
              </a:ext>
            </a:extLst>
          </p:cNvPr>
          <p:cNvSpPr>
            <a:spLocks noGrp="1"/>
          </p:cNvSpPr>
          <p:nvPr>
            <p:ph type="title"/>
          </p:nvPr>
        </p:nvSpPr>
        <p:spPr/>
        <p:txBody>
          <a:bodyPr/>
          <a:lstStyle/>
          <a:p>
            <a:r>
              <a:rPr lang="ja-JP" altLang="en-US">
                <a:ea typeface="游ゴシック Light"/>
              </a:rPr>
              <a:t>Main Target</a:t>
            </a:r>
            <a:endParaRPr kumimoji="1" lang="ja-JP" altLang="en-US"/>
          </a:p>
        </p:txBody>
      </p:sp>
      <p:sp>
        <p:nvSpPr>
          <p:cNvPr id="3" name="コンテンツ プレースホルダー 2">
            <a:extLst>
              <a:ext uri="{FF2B5EF4-FFF2-40B4-BE49-F238E27FC236}">
                <a16:creationId xmlns:a16="http://schemas.microsoft.com/office/drawing/2014/main" id="{36E0CCC6-7A1B-B043-A8CC-73FB01A654B6}"/>
              </a:ext>
            </a:extLst>
          </p:cNvPr>
          <p:cNvSpPr>
            <a:spLocks noGrp="1"/>
          </p:cNvSpPr>
          <p:nvPr>
            <p:ph idx="1"/>
          </p:nvPr>
        </p:nvSpPr>
        <p:spPr/>
        <p:txBody>
          <a:bodyPr vert="horz" lIns="91440" tIns="45720" rIns="91440" bIns="45720" rtlCol="0" anchor="t">
            <a:normAutofit/>
          </a:bodyPr>
          <a:lstStyle/>
          <a:p>
            <a:r>
              <a:rPr lang="ja-JP" altLang="en-US">
                <a:ea typeface="游ゴシック"/>
              </a:rPr>
              <a:t>Who wants conversation and connection with friends, family living in remote places</a:t>
            </a:r>
          </a:p>
          <a:p>
            <a:endParaRPr lang="ja-JP" altLang="en-US">
              <a:ea typeface="游ゴシック"/>
            </a:endParaRPr>
          </a:p>
          <a:p>
            <a:r>
              <a:rPr lang="ja-JP" altLang="en-US">
                <a:ea typeface="游ゴシック"/>
              </a:rPr>
              <a:t>Who wants to reinforce relationships with friends</a:t>
            </a:r>
          </a:p>
        </p:txBody>
      </p:sp>
      <p:cxnSp>
        <p:nvCxnSpPr>
          <p:cNvPr id="4" name="Straight Arrow Connector 3">
            <a:extLst>
              <a:ext uri="{FF2B5EF4-FFF2-40B4-BE49-F238E27FC236}">
                <a16:creationId xmlns:a16="http://schemas.microsoft.com/office/drawing/2014/main" id="{16372F86-CA38-45CB-AE8B-7872E440E6DB}"/>
              </a:ext>
            </a:extLst>
          </p:cNvPr>
          <p:cNvCxnSpPr/>
          <p:nvPr/>
        </p:nvCxnSpPr>
        <p:spPr>
          <a:xfrm>
            <a:off x="1800045" y="5099649"/>
            <a:ext cx="5932098" cy="8627"/>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9514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F6328-2C37-2F4A-819D-BFC754FE0748}"/>
              </a:ext>
            </a:extLst>
          </p:cNvPr>
          <p:cNvSpPr>
            <a:spLocks noGrp="1"/>
          </p:cNvSpPr>
          <p:nvPr>
            <p:ph type="title"/>
          </p:nvPr>
        </p:nvSpPr>
        <p:spPr/>
        <p:txBody>
          <a:bodyPr/>
          <a:lstStyle/>
          <a:p>
            <a:r>
              <a:rPr lang="ja-JP" altLang="en-US">
                <a:ea typeface="游ゴシック Light"/>
              </a:rPr>
              <a:t>機能の一覧と優先順位</a:t>
            </a:r>
          </a:p>
        </p:txBody>
      </p:sp>
      <p:sp>
        <p:nvSpPr>
          <p:cNvPr id="3" name="コンテンツ プレースホルダー 2">
            <a:extLst>
              <a:ext uri="{FF2B5EF4-FFF2-40B4-BE49-F238E27FC236}">
                <a16:creationId xmlns:a16="http://schemas.microsoft.com/office/drawing/2014/main" id="{A6446306-BDDB-BC40-A213-F8C0D8E3476B}"/>
              </a:ext>
            </a:extLst>
          </p:cNvPr>
          <p:cNvSpPr>
            <a:spLocks noGrp="1"/>
          </p:cNvSpPr>
          <p:nvPr>
            <p:ph idx="1"/>
          </p:nvPr>
        </p:nvSpPr>
        <p:spPr/>
        <p:txBody>
          <a:bodyPr vert="horz" lIns="91440" tIns="45720" rIns="91440" bIns="45720" rtlCol="0" anchor="t">
            <a:normAutofit/>
          </a:bodyPr>
          <a:lstStyle/>
          <a:p>
            <a:r>
              <a:rPr lang="ja-JP" altLang="en-US" b="1">
                <a:solidFill>
                  <a:srgbClr val="FF0000"/>
                </a:solidFill>
                <a:ea typeface="游ゴシック"/>
              </a:rPr>
              <a:t>位置情報やSNSの投稿からEmoLogを生成</a:t>
            </a:r>
          </a:p>
          <a:p>
            <a:r>
              <a:rPr lang="ja-JP" altLang="en-US" b="1">
                <a:solidFill>
                  <a:srgbClr val="FF0000"/>
                </a:solidFill>
                <a:ea typeface="游ゴシック"/>
              </a:rPr>
              <a:t>連絡先登録</a:t>
            </a:r>
          </a:p>
          <a:p>
            <a:r>
              <a:rPr lang="ja-JP" altLang="en-US" b="1">
                <a:solidFill>
                  <a:srgbClr val="FF0000"/>
                </a:solidFill>
                <a:ea typeface="游ゴシック"/>
              </a:rPr>
              <a:t>EmoLogについてのコメントやチャット</a:t>
            </a:r>
          </a:p>
          <a:p>
            <a:r>
              <a:rPr lang="ja-JP" b="1">
                <a:solidFill>
                  <a:srgbClr val="FF0000"/>
                </a:solidFill>
                <a:ea typeface="+mn-lt"/>
                <a:cs typeface="+mn-lt"/>
              </a:rPr>
              <a:t>EmoLog</a:t>
            </a:r>
            <a:r>
              <a:rPr lang="ja-JP" altLang="en-US" b="1">
                <a:solidFill>
                  <a:srgbClr val="FF0000"/>
                </a:solidFill>
                <a:ea typeface="游ゴシック"/>
              </a:rPr>
              <a:t>が届いたことの通知</a:t>
            </a:r>
          </a:p>
          <a:p>
            <a:r>
              <a:rPr lang="ja-JP" altLang="en-US" b="1">
                <a:solidFill>
                  <a:srgbClr val="FF0000"/>
                </a:solidFill>
                <a:ea typeface="游ゴシック"/>
              </a:rPr>
              <a:t>連絡先一覧</a:t>
            </a:r>
          </a:p>
          <a:p>
            <a:r>
              <a:rPr lang="ja-JP" altLang="en-US">
                <a:ea typeface="游ゴシック"/>
              </a:rPr>
              <a:t>設定（通知頻度，親密度，関係）</a:t>
            </a:r>
          </a:p>
          <a:p>
            <a:r>
              <a:rPr lang="ja-JP" altLang="en-US">
                <a:ea typeface="游ゴシック"/>
              </a:rPr>
              <a:t>連絡先画面に最近届いたEmoLogを表示</a:t>
            </a:r>
          </a:p>
          <a:p>
            <a:r>
              <a:rPr lang="ja-JP" altLang="en-US">
                <a:ea typeface="游ゴシック"/>
              </a:rPr>
              <a:t>チャット画面での画像の送信</a:t>
            </a:r>
          </a:p>
        </p:txBody>
      </p:sp>
      <p:sp>
        <p:nvSpPr>
          <p:cNvPr id="4" name="Arrow: Up-Down 3">
            <a:extLst>
              <a:ext uri="{FF2B5EF4-FFF2-40B4-BE49-F238E27FC236}">
                <a16:creationId xmlns:a16="http://schemas.microsoft.com/office/drawing/2014/main" id="{2FCFFAF4-4904-4EFE-9242-D75BAF340967}"/>
              </a:ext>
            </a:extLst>
          </p:cNvPr>
          <p:cNvSpPr/>
          <p:nvPr/>
        </p:nvSpPr>
        <p:spPr>
          <a:xfrm>
            <a:off x="9663683" y="1637102"/>
            <a:ext cx="489857" cy="435428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AAA3E2-0091-4221-B9EA-583CEC6B20DD}"/>
              </a:ext>
            </a:extLst>
          </p:cNvPr>
          <p:cNvSpPr txBox="1"/>
          <p:nvPr/>
        </p:nvSpPr>
        <p:spPr>
          <a:xfrm>
            <a:off x="10146846" y="2390775"/>
            <a:ext cx="1110343"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優</a:t>
            </a:r>
            <a:endParaRPr lang="en-US" altLang="ja-JP"/>
          </a:p>
          <a:p>
            <a:pPr algn="l"/>
            <a:r>
              <a:rPr lang="ja-JP" altLang="en-US">
                <a:ea typeface="游ゴシック"/>
              </a:rPr>
              <a:t>先</a:t>
            </a:r>
            <a:endParaRPr lang="ja-JP"/>
          </a:p>
          <a:p>
            <a:endParaRPr lang="ja-JP" altLang="en-US">
              <a:ea typeface="游ゴシック"/>
            </a:endParaRPr>
          </a:p>
          <a:p>
            <a:endParaRPr lang="ja-JP" altLang="en-US">
              <a:ea typeface="游ゴシック"/>
            </a:endParaRPr>
          </a:p>
          <a:p>
            <a:endParaRPr lang="ja-JP" altLang="en-US">
              <a:ea typeface="游ゴシック"/>
            </a:endParaRPr>
          </a:p>
          <a:p>
            <a:endParaRPr lang="ja-JP" altLang="en-US">
              <a:ea typeface="游ゴシック"/>
            </a:endParaRPr>
          </a:p>
          <a:p>
            <a:endParaRPr lang="ja-JP" altLang="en-US">
              <a:ea typeface="游ゴシック"/>
            </a:endParaRPr>
          </a:p>
          <a:p>
            <a:endParaRPr lang="ja-JP" altLang="en-US">
              <a:ea typeface="游ゴシック"/>
            </a:endParaRPr>
          </a:p>
          <a:p>
            <a:r>
              <a:rPr lang="ja-JP" altLang="en-US">
                <a:ea typeface="游ゴシック"/>
              </a:rPr>
              <a:t>任</a:t>
            </a:r>
          </a:p>
          <a:p>
            <a:r>
              <a:rPr lang="ja-JP" altLang="en-US">
                <a:ea typeface="游ゴシック"/>
              </a:rPr>
              <a:t>意</a:t>
            </a:r>
          </a:p>
        </p:txBody>
      </p:sp>
    </p:spTree>
    <p:extLst>
      <p:ext uri="{BB962C8B-B14F-4D97-AF65-F5344CB8AC3E}">
        <p14:creationId xmlns:p14="http://schemas.microsoft.com/office/powerpoint/2010/main" val="3415273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7CF6328-2C37-2F4A-819D-BFC754FE0748}"/>
              </a:ext>
            </a:extLst>
          </p:cNvPr>
          <p:cNvSpPr>
            <a:spLocks noGrp="1"/>
          </p:cNvSpPr>
          <p:nvPr>
            <p:ph type="title"/>
          </p:nvPr>
        </p:nvSpPr>
        <p:spPr/>
        <p:txBody>
          <a:bodyPr/>
          <a:lstStyle/>
          <a:p>
            <a:r>
              <a:rPr lang="ja-JP" altLang="en-US">
                <a:ea typeface="游ゴシック Light"/>
              </a:rPr>
              <a:t>Function List &amp; Priority</a:t>
            </a:r>
          </a:p>
        </p:txBody>
      </p:sp>
      <p:sp>
        <p:nvSpPr>
          <p:cNvPr id="3" name="コンテンツ プレースホルダー 2">
            <a:extLst>
              <a:ext uri="{FF2B5EF4-FFF2-40B4-BE49-F238E27FC236}">
                <a16:creationId xmlns:a16="http://schemas.microsoft.com/office/drawing/2014/main" id="{A6446306-BDDB-BC40-A213-F8C0D8E3476B}"/>
              </a:ext>
            </a:extLst>
          </p:cNvPr>
          <p:cNvSpPr>
            <a:spLocks noGrp="1"/>
          </p:cNvSpPr>
          <p:nvPr>
            <p:ph idx="1"/>
          </p:nvPr>
        </p:nvSpPr>
        <p:spPr/>
        <p:txBody>
          <a:bodyPr vert="horz" lIns="91440" tIns="45720" rIns="91440" bIns="45720" rtlCol="0" anchor="t">
            <a:normAutofit/>
          </a:bodyPr>
          <a:lstStyle/>
          <a:p>
            <a:r>
              <a:rPr lang="ja-JP" altLang="en-US" b="1">
                <a:solidFill>
                  <a:srgbClr val="FF0000"/>
                </a:solidFill>
                <a:ea typeface="游ゴシック"/>
              </a:rPr>
              <a:t>Generate EmoLog from location or SNS posts</a:t>
            </a:r>
          </a:p>
          <a:p>
            <a:r>
              <a:rPr lang="en" altLang="ja-JP" b="1">
                <a:solidFill>
                  <a:srgbClr val="FF0000"/>
                </a:solidFill>
                <a:ea typeface="+mn-lt"/>
                <a:cs typeface="+mn-lt"/>
              </a:rPr>
              <a:t>Register your friends</a:t>
            </a:r>
          </a:p>
          <a:p>
            <a:r>
              <a:rPr lang="ja-JP" altLang="en-US" b="1">
                <a:solidFill>
                  <a:srgbClr val="FF0000"/>
                </a:solidFill>
                <a:ea typeface="游ゴシック"/>
              </a:rPr>
              <a:t>Comments &amp; Chat about EmoLog</a:t>
            </a:r>
          </a:p>
          <a:p>
            <a:r>
              <a:rPr lang="ja-JP" altLang="en-US" b="1">
                <a:solidFill>
                  <a:srgbClr val="FF0000"/>
                </a:solidFill>
                <a:ea typeface="游ゴシック"/>
              </a:rPr>
              <a:t>Notification of EmoLog arrival</a:t>
            </a:r>
          </a:p>
          <a:p>
            <a:r>
              <a:rPr lang="ja-JP" altLang="en-US" b="1">
                <a:solidFill>
                  <a:srgbClr val="FF0000"/>
                </a:solidFill>
                <a:ea typeface="游ゴシック"/>
              </a:rPr>
              <a:t>Friend List</a:t>
            </a:r>
          </a:p>
          <a:p>
            <a:r>
              <a:rPr lang="ja-JP" altLang="en-US">
                <a:ea typeface="游ゴシック"/>
              </a:rPr>
              <a:t>Config（notification frequency，</a:t>
            </a:r>
            <a:r>
              <a:rPr lang="en-US" altLang="ja-JP">
                <a:ea typeface="+mn-lt"/>
                <a:cs typeface="+mn-lt"/>
              </a:rPr>
              <a:t>c</a:t>
            </a:r>
            <a:r>
              <a:rPr lang="ja-JP">
                <a:ea typeface="+mn-lt"/>
                <a:cs typeface="+mn-lt"/>
              </a:rPr>
              <a:t>loseness</a:t>
            </a:r>
            <a:r>
              <a:rPr lang="ja-JP" altLang="en-US">
                <a:ea typeface="游ゴシック"/>
              </a:rPr>
              <a:t>，relation）</a:t>
            </a:r>
          </a:p>
          <a:p>
            <a:r>
              <a:rPr lang="ja-JP" altLang="en-US">
                <a:ea typeface="游ゴシック"/>
              </a:rPr>
              <a:t>Display latest EmoLogs on friend list</a:t>
            </a:r>
          </a:p>
          <a:p>
            <a:r>
              <a:rPr lang="ja-JP" altLang="en-US">
                <a:ea typeface="游ゴシック"/>
              </a:rPr>
              <a:t>Send images with chat</a:t>
            </a:r>
          </a:p>
        </p:txBody>
      </p:sp>
      <p:sp>
        <p:nvSpPr>
          <p:cNvPr id="4" name="Arrow: Up-Down 3">
            <a:extLst>
              <a:ext uri="{FF2B5EF4-FFF2-40B4-BE49-F238E27FC236}">
                <a16:creationId xmlns:a16="http://schemas.microsoft.com/office/drawing/2014/main" id="{2FCFFAF4-4904-4EFE-9242-D75BAF340967}"/>
              </a:ext>
            </a:extLst>
          </p:cNvPr>
          <p:cNvSpPr/>
          <p:nvPr/>
        </p:nvSpPr>
        <p:spPr>
          <a:xfrm>
            <a:off x="10847504" y="1528245"/>
            <a:ext cx="489857" cy="435428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4AAA3E2-0091-4221-B9EA-583CEC6B20DD}"/>
              </a:ext>
            </a:extLst>
          </p:cNvPr>
          <p:cNvSpPr txBox="1"/>
          <p:nvPr/>
        </p:nvSpPr>
        <p:spPr>
          <a:xfrm rot="16200000">
            <a:off x="10804764" y="5097881"/>
            <a:ext cx="160163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Optional</a:t>
            </a:r>
          </a:p>
        </p:txBody>
      </p:sp>
      <p:sp>
        <p:nvSpPr>
          <p:cNvPr id="6" name="TextBox 5">
            <a:extLst>
              <a:ext uri="{FF2B5EF4-FFF2-40B4-BE49-F238E27FC236}">
                <a16:creationId xmlns:a16="http://schemas.microsoft.com/office/drawing/2014/main" id="{85FB933D-4661-4FC1-91B1-41E1CFDE53B7}"/>
              </a:ext>
            </a:extLst>
          </p:cNvPr>
          <p:cNvSpPr txBox="1"/>
          <p:nvPr/>
        </p:nvSpPr>
        <p:spPr>
          <a:xfrm rot="16200000">
            <a:off x="10644342" y="1869407"/>
            <a:ext cx="17486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游ゴシック"/>
              </a:rPr>
              <a:t>Necessary</a:t>
            </a:r>
          </a:p>
        </p:txBody>
      </p:sp>
    </p:spTree>
    <p:extLst>
      <p:ext uri="{BB962C8B-B14F-4D97-AF65-F5344CB8AC3E}">
        <p14:creationId xmlns:p14="http://schemas.microsoft.com/office/powerpoint/2010/main" val="2169921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569069-B0D1-0749-881E-EAF61BC038B5}"/>
              </a:ext>
            </a:extLst>
          </p:cNvPr>
          <p:cNvSpPr>
            <a:spLocks noGrp="1"/>
          </p:cNvSpPr>
          <p:nvPr>
            <p:ph type="title"/>
          </p:nvPr>
        </p:nvSpPr>
        <p:spPr/>
        <p:txBody>
          <a:bodyPr/>
          <a:lstStyle/>
          <a:p>
            <a:r>
              <a:rPr lang="en" altLang="ja-JP"/>
              <a:t>Screen Flow Diagram</a:t>
            </a:r>
            <a:endParaRPr kumimoji="1" lang="ja-JP" altLang="en-US"/>
          </a:p>
        </p:txBody>
      </p:sp>
      <p:pic>
        <p:nvPicPr>
          <p:cNvPr id="5" name="コンテンツ プレースホルダー 4" descr="時計 が含まれている画像&#10;&#10;自動的に生成された説明">
            <a:extLst>
              <a:ext uri="{FF2B5EF4-FFF2-40B4-BE49-F238E27FC236}">
                <a16:creationId xmlns:a16="http://schemas.microsoft.com/office/drawing/2014/main" id="{7C73485A-5226-E04F-A66C-61570DA6C1D1}"/>
              </a:ext>
            </a:extLst>
          </p:cNvPr>
          <p:cNvPicPr>
            <a:picLocks noGrp="1" noChangeAspect="1"/>
          </p:cNvPicPr>
          <p:nvPr>
            <p:ph idx="1"/>
          </p:nvPr>
        </p:nvPicPr>
        <p:blipFill>
          <a:blip r:embed="rId3"/>
          <a:stretch>
            <a:fillRect/>
          </a:stretch>
        </p:blipFill>
        <p:spPr>
          <a:xfrm>
            <a:off x="9065420" y="1299747"/>
            <a:ext cx="2580185" cy="4764978"/>
          </a:xfrm>
        </p:spPr>
      </p:pic>
      <p:pic>
        <p:nvPicPr>
          <p:cNvPr id="7" name="図 6" descr="白いバックグラウンドのスクリーンショット&#10;&#10;自動的に生成された説明">
            <a:extLst>
              <a:ext uri="{FF2B5EF4-FFF2-40B4-BE49-F238E27FC236}">
                <a16:creationId xmlns:a16="http://schemas.microsoft.com/office/drawing/2014/main" id="{75E6F8C7-F22D-E444-8424-ADE7555C703E}"/>
              </a:ext>
            </a:extLst>
          </p:cNvPr>
          <p:cNvPicPr>
            <a:picLocks noChangeAspect="1"/>
          </p:cNvPicPr>
          <p:nvPr/>
        </p:nvPicPr>
        <p:blipFill>
          <a:blip r:embed="rId4"/>
          <a:stretch>
            <a:fillRect/>
          </a:stretch>
        </p:blipFill>
        <p:spPr>
          <a:xfrm>
            <a:off x="243793" y="1322839"/>
            <a:ext cx="2371946" cy="4621878"/>
          </a:xfrm>
          <a:prstGeom prst="rect">
            <a:avLst/>
          </a:prstGeom>
        </p:spPr>
      </p:pic>
      <p:pic>
        <p:nvPicPr>
          <p:cNvPr id="9" name="図 8" descr="白いバックグラウンドのスクリーンショット&#10;&#10;自動的に生成された説明">
            <a:extLst>
              <a:ext uri="{FF2B5EF4-FFF2-40B4-BE49-F238E27FC236}">
                <a16:creationId xmlns:a16="http://schemas.microsoft.com/office/drawing/2014/main" id="{DDB417CA-1965-0349-9E1B-64CB4CE51979}"/>
              </a:ext>
            </a:extLst>
          </p:cNvPr>
          <p:cNvPicPr>
            <a:picLocks noChangeAspect="1"/>
          </p:cNvPicPr>
          <p:nvPr/>
        </p:nvPicPr>
        <p:blipFill>
          <a:blip r:embed="rId5"/>
          <a:stretch>
            <a:fillRect/>
          </a:stretch>
        </p:blipFill>
        <p:spPr>
          <a:xfrm>
            <a:off x="4640946" y="1274381"/>
            <a:ext cx="2405131" cy="4621878"/>
          </a:xfrm>
          <a:prstGeom prst="rect">
            <a:avLst/>
          </a:prstGeom>
        </p:spPr>
      </p:pic>
      <p:pic>
        <p:nvPicPr>
          <p:cNvPr id="11" name="図 10">
            <a:extLst>
              <a:ext uri="{FF2B5EF4-FFF2-40B4-BE49-F238E27FC236}">
                <a16:creationId xmlns:a16="http://schemas.microsoft.com/office/drawing/2014/main" id="{581AA07B-B994-0445-A288-5D702A88619D}"/>
              </a:ext>
            </a:extLst>
          </p:cNvPr>
          <p:cNvPicPr>
            <a:picLocks noChangeAspect="1"/>
          </p:cNvPicPr>
          <p:nvPr/>
        </p:nvPicPr>
        <p:blipFill rotWithShape="1">
          <a:blip r:embed="rId6"/>
          <a:srcRect l="16183" b="15112"/>
          <a:stretch/>
        </p:blipFill>
        <p:spPr>
          <a:xfrm flipH="1">
            <a:off x="1912603" y="2327901"/>
            <a:ext cx="1742373" cy="1790725"/>
          </a:xfrm>
          <a:prstGeom prst="rect">
            <a:avLst/>
          </a:prstGeom>
        </p:spPr>
      </p:pic>
      <p:pic>
        <p:nvPicPr>
          <p:cNvPr id="13" name="図 12">
            <a:extLst>
              <a:ext uri="{FF2B5EF4-FFF2-40B4-BE49-F238E27FC236}">
                <a16:creationId xmlns:a16="http://schemas.microsoft.com/office/drawing/2014/main" id="{11774523-AA8E-F84C-8DEF-41A139FD0D2D}"/>
              </a:ext>
            </a:extLst>
          </p:cNvPr>
          <p:cNvPicPr>
            <a:picLocks noChangeAspect="1"/>
          </p:cNvPicPr>
          <p:nvPr/>
        </p:nvPicPr>
        <p:blipFill rotWithShape="1">
          <a:blip r:embed="rId6"/>
          <a:srcRect l="16183" b="15112"/>
          <a:stretch/>
        </p:blipFill>
        <p:spPr>
          <a:xfrm flipH="1">
            <a:off x="6400759" y="2172565"/>
            <a:ext cx="1742373" cy="1790725"/>
          </a:xfrm>
          <a:prstGeom prst="rect">
            <a:avLst/>
          </a:prstGeom>
        </p:spPr>
      </p:pic>
      <p:sp>
        <p:nvSpPr>
          <p:cNvPr id="12" name="テキスト ボックス 11">
            <a:extLst>
              <a:ext uri="{FF2B5EF4-FFF2-40B4-BE49-F238E27FC236}">
                <a16:creationId xmlns:a16="http://schemas.microsoft.com/office/drawing/2014/main" id="{04E62898-A99E-DE4C-A069-E4E981DFBD9A}"/>
              </a:ext>
            </a:extLst>
          </p:cNvPr>
          <p:cNvSpPr txBox="1"/>
          <p:nvPr/>
        </p:nvSpPr>
        <p:spPr>
          <a:xfrm>
            <a:off x="761524" y="5896259"/>
            <a:ext cx="1314784" cy="369332"/>
          </a:xfrm>
          <a:prstGeom prst="rect">
            <a:avLst/>
          </a:prstGeom>
          <a:noFill/>
        </p:spPr>
        <p:txBody>
          <a:bodyPr wrap="none" rtlCol="0">
            <a:spAutoFit/>
          </a:bodyPr>
          <a:lstStyle/>
          <a:p>
            <a:r>
              <a:rPr lang="en-US" altLang="ja-JP" b="1"/>
              <a:t>Friend list</a:t>
            </a:r>
            <a:endParaRPr kumimoji="1" lang="ja-JP" altLang="en-US" b="1"/>
          </a:p>
        </p:txBody>
      </p:sp>
      <p:sp>
        <p:nvSpPr>
          <p:cNvPr id="15" name="テキスト ボックス 14">
            <a:extLst>
              <a:ext uri="{FF2B5EF4-FFF2-40B4-BE49-F238E27FC236}">
                <a16:creationId xmlns:a16="http://schemas.microsoft.com/office/drawing/2014/main" id="{ACAD6C5B-CA25-3C40-9CD0-CCAE2507CB01}"/>
              </a:ext>
            </a:extLst>
          </p:cNvPr>
          <p:cNvSpPr txBox="1"/>
          <p:nvPr/>
        </p:nvSpPr>
        <p:spPr>
          <a:xfrm>
            <a:off x="5109847" y="5847801"/>
            <a:ext cx="1425390" cy="369332"/>
          </a:xfrm>
          <a:prstGeom prst="rect">
            <a:avLst/>
          </a:prstGeom>
          <a:noFill/>
        </p:spPr>
        <p:txBody>
          <a:bodyPr wrap="none" rtlCol="0">
            <a:spAutoFit/>
          </a:bodyPr>
          <a:lstStyle/>
          <a:p>
            <a:r>
              <a:rPr lang="en-US" altLang="ja-JP" b="1" err="1"/>
              <a:t>Emolog</a:t>
            </a:r>
            <a:r>
              <a:rPr lang="en-US" altLang="ja-JP" b="1"/>
              <a:t> list</a:t>
            </a:r>
            <a:endParaRPr kumimoji="1" lang="ja-JP" altLang="en-US" b="1"/>
          </a:p>
        </p:txBody>
      </p:sp>
      <p:sp>
        <p:nvSpPr>
          <p:cNvPr id="16" name="テキスト ボックス 15">
            <a:extLst>
              <a:ext uri="{FF2B5EF4-FFF2-40B4-BE49-F238E27FC236}">
                <a16:creationId xmlns:a16="http://schemas.microsoft.com/office/drawing/2014/main" id="{C51F317A-92E9-1848-8974-AFB3F6BA9E7F}"/>
              </a:ext>
            </a:extLst>
          </p:cNvPr>
          <p:cNvSpPr txBox="1"/>
          <p:nvPr/>
        </p:nvSpPr>
        <p:spPr>
          <a:xfrm>
            <a:off x="10051390" y="5944717"/>
            <a:ext cx="715260" cy="369332"/>
          </a:xfrm>
          <a:prstGeom prst="rect">
            <a:avLst/>
          </a:prstGeom>
          <a:noFill/>
        </p:spPr>
        <p:txBody>
          <a:bodyPr wrap="none" rtlCol="0">
            <a:spAutoFit/>
          </a:bodyPr>
          <a:lstStyle/>
          <a:p>
            <a:r>
              <a:rPr kumimoji="1" lang="en-US" altLang="ja-JP" b="1"/>
              <a:t>Chat</a:t>
            </a:r>
            <a:endParaRPr kumimoji="1" lang="ja-JP" altLang="en-US" b="1"/>
          </a:p>
        </p:txBody>
      </p:sp>
      <p:sp>
        <p:nvSpPr>
          <p:cNvPr id="3" name="右矢印 2">
            <a:extLst>
              <a:ext uri="{FF2B5EF4-FFF2-40B4-BE49-F238E27FC236}">
                <a16:creationId xmlns:a16="http://schemas.microsoft.com/office/drawing/2014/main" id="{9BDECC6E-DD4E-3247-86B4-759D5DAC15C0}"/>
              </a:ext>
            </a:extLst>
          </p:cNvPr>
          <p:cNvSpPr/>
          <p:nvPr/>
        </p:nvSpPr>
        <p:spPr>
          <a:xfrm>
            <a:off x="3346513" y="4874840"/>
            <a:ext cx="557795" cy="576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右矢印 13">
            <a:extLst>
              <a:ext uri="{FF2B5EF4-FFF2-40B4-BE49-F238E27FC236}">
                <a16:creationId xmlns:a16="http://schemas.microsoft.com/office/drawing/2014/main" id="{9B3345FF-A4B3-AE48-B5C9-48469EE83A91}"/>
              </a:ext>
            </a:extLst>
          </p:cNvPr>
          <p:cNvSpPr/>
          <p:nvPr/>
        </p:nvSpPr>
        <p:spPr>
          <a:xfrm>
            <a:off x="7864234" y="4874841"/>
            <a:ext cx="557795" cy="576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7586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テキスト ボックス 11">
            <a:extLst>
              <a:ext uri="{FF2B5EF4-FFF2-40B4-BE49-F238E27FC236}">
                <a16:creationId xmlns:a16="http://schemas.microsoft.com/office/drawing/2014/main" id="{04E62898-A99E-DE4C-A069-E4E981DFBD9A}"/>
              </a:ext>
            </a:extLst>
          </p:cNvPr>
          <p:cNvSpPr txBox="1"/>
          <p:nvPr/>
        </p:nvSpPr>
        <p:spPr>
          <a:xfrm>
            <a:off x="1100584" y="5937039"/>
            <a:ext cx="2281394" cy="369332"/>
          </a:xfrm>
          <a:prstGeom prst="rect">
            <a:avLst/>
          </a:prstGeom>
          <a:noFill/>
        </p:spPr>
        <p:txBody>
          <a:bodyPr wrap="none" rtlCol="0">
            <a:spAutoFit/>
          </a:bodyPr>
          <a:lstStyle/>
          <a:p>
            <a:r>
              <a:rPr kumimoji="1" lang="en-US" altLang="ja-JP" b="1"/>
              <a:t>User </a:t>
            </a:r>
            <a:r>
              <a:rPr kumimoji="1" lang="en-US" altLang="ja-JP" b="1" err="1"/>
              <a:t>Registeration</a:t>
            </a:r>
            <a:endParaRPr kumimoji="1" lang="ja-JP" altLang="en-US" b="1"/>
          </a:p>
        </p:txBody>
      </p:sp>
      <p:sp>
        <p:nvSpPr>
          <p:cNvPr id="16" name="テキスト ボックス 15">
            <a:extLst>
              <a:ext uri="{FF2B5EF4-FFF2-40B4-BE49-F238E27FC236}">
                <a16:creationId xmlns:a16="http://schemas.microsoft.com/office/drawing/2014/main" id="{C51F317A-92E9-1848-8974-AFB3F6BA9E7F}"/>
              </a:ext>
            </a:extLst>
          </p:cNvPr>
          <p:cNvSpPr txBox="1"/>
          <p:nvPr/>
        </p:nvSpPr>
        <p:spPr>
          <a:xfrm>
            <a:off x="9419622" y="5937039"/>
            <a:ext cx="992579" cy="369332"/>
          </a:xfrm>
          <a:prstGeom prst="rect">
            <a:avLst/>
          </a:prstGeom>
          <a:noFill/>
        </p:spPr>
        <p:txBody>
          <a:bodyPr wrap="none" rtlCol="0">
            <a:spAutoFit/>
          </a:bodyPr>
          <a:lstStyle/>
          <a:p>
            <a:r>
              <a:rPr lang="en-US" altLang="ja-JP" b="1"/>
              <a:t>Setting</a:t>
            </a:r>
            <a:endParaRPr kumimoji="1" lang="ja-JP" altLang="en-US" b="1"/>
          </a:p>
        </p:txBody>
      </p:sp>
      <p:sp>
        <p:nvSpPr>
          <p:cNvPr id="14" name="タイトル 1">
            <a:extLst>
              <a:ext uri="{FF2B5EF4-FFF2-40B4-BE49-F238E27FC236}">
                <a16:creationId xmlns:a16="http://schemas.microsoft.com/office/drawing/2014/main" id="{A883726A-C1E6-4742-B4FE-0D771C3358DF}"/>
              </a:ext>
            </a:extLst>
          </p:cNvPr>
          <p:cNvSpPr>
            <a:spLocks noGrp="1"/>
          </p:cNvSpPr>
          <p:nvPr>
            <p:ph type="title"/>
          </p:nvPr>
        </p:nvSpPr>
        <p:spPr/>
        <p:txBody>
          <a:bodyPr/>
          <a:lstStyle/>
          <a:p>
            <a:r>
              <a:rPr lang="en" altLang="ja-JP"/>
              <a:t>Screen Flow Diagram</a:t>
            </a:r>
            <a:endParaRPr kumimoji="1" lang="ja-JP" altLang="en-US"/>
          </a:p>
        </p:txBody>
      </p:sp>
      <p:pic>
        <p:nvPicPr>
          <p:cNvPr id="17" name="図 16" descr="黒い背景と白い文字&#10;&#10;自動的に生成された説明">
            <a:extLst>
              <a:ext uri="{FF2B5EF4-FFF2-40B4-BE49-F238E27FC236}">
                <a16:creationId xmlns:a16="http://schemas.microsoft.com/office/drawing/2014/main" id="{2B2C4F22-F751-CA45-A71B-4F38F7949757}"/>
              </a:ext>
            </a:extLst>
          </p:cNvPr>
          <p:cNvPicPr>
            <a:picLocks noChangeAspect="1"/>
          </p:cNvPicPr>
          <p:nvPr/>
        </p:nvPicPr>
        <p:blipFill>
          <a:blip r:embed="rId3"/>
          <a:stretch>
            <a:fillRect/>
          </a:stretch>
        </p:blipFill>
        <p:spPr>
          <a:xfrm>
            <a:off x="8710098" y="1322839"/>
            <a:ext cx="2411628" cy="4621878"/>
          </a:xfrm>
          <a:prstGeom prst="rect">
            <a:avLst/>
          </a:prstGeom>
        </p:spPr>
      </p:pic>
      <p:sp>
        <p:nvSpPr>
          <p:cNvPr id="20" name="テキスト ボックス 19">
            <a:extLst>
              <a:ext uri="{FF2B5EF4-FFF2-40B4-BE49-F238E27FC236}">
                <a16:creationId xmlns:a16="http://schemas.microsoft.com/office/drawing/2014/main" id="{FFA66EE5-AA98-5C48-A9A5-256DD038C438}"/>
              </a:ext>
            </a:extLst>
          </p:cNvPr>
          <p:cNvSpPr txBox="1"/>
          <p:nvPr/>
        </p:nvSpPr>
        <p:spPr>
          <a:xfrm>
            <a:off x="5335898" y="5937039"/>
            <a:ext cx="1755609" cy="369332"/>
          </a:xfrm>
          <a:prstGeom prst="rect">
            <a:avLst/>
          </a:prstGeom>
          <a:noFill/>
        </p:spPr>
        <p:txBody>
          <a:bodyPr wrap="none" rtlCol="0">
            <a:spAutoFit/>
          </a:bodyPr>
          <a:lstStyle/>
          <a:p>
            <a:r>
              <a:rPr kumimoji="1" lang="en-US" altLang="ja-JP" b="1"/>
              <a:t>Adding Friend</a:t>
            </a:r>
            <a:endParaRPr kumimoji="1" lang="ja-JP" altLang="en-US" b="1"/>
          </a:p>
        </p:txBody>
      </p:sp>
      <p:pic>
        <p:nvPicPr>
          <p:cNvPr id="21" name="図 20" descr="黒い背景と白い文字のロゴ&#10;&#10;自動的に生成された説明">
            <a:extLst>
              <a:ext uri="{FF2B5EF4-FFF2-40B4-BE49-F238E27FC236}">
                <a16:creationId xmlns:a16="http://schemas.microsoft.com/office/drawing/2014/main" id="{00D22E66-2905-7544-A56B-623A9E0C4578}"/>
              </a:ext>
            </a:extLst>
          </p:cNvPr>
          <p:cNvPicPr>
            <a:picLocks noChangeAspect="1"/>
          </p:cNvPicPr>
          <p:nvPr/>
        </p:nvPicPr>
        <p:blipFill>
          <a:blip r:embed="rId4"/>
          <a:stretch>
            <a:fillRect/>
          </a:stretch>
        </p:blipFill>
        <p:spPr>
          <a:xfrm>
            <a:off x="8597613" y="2396665"/>
            <a:ext cx="2859819" cy="2474225"/>
          </a:xfrm>
          <a:prstGeom prst="rect">
            <a:avLst/>
          </a:prstGeom>
        </p:spPr>
      </p:pic>
      <p:pic>
        <p:nvPicPr>
          <p:cNvPr id="3" name="図 2" descr="挿絵, 光 が含まれている画像&#10;&#10;自動的に生成された説明">
            <a:extLst>
              <a:ext uri="{FF2B5EF4-FFF2-40B4-BE49-F238E27FC236}">
                <a16:creationId xmlns:a16="http://schemas.microsoft.com/office/drawing/2014/main" id="{1B1FDDB5-5326-2B40-98BB-EFC850F83001}"/>
              </a:ext>
            </a:extLst>
          </p:cNvPr>
          <p:cNvPicPr>
            <a:picLocks noChangeAspect="1"/>
          </p:cNvPicPr>
          <p:nvPr/>
        </p:nvPicPr>
        <p:blipFill>
          <a:blip r:embed="rId5"/>
          <a:stretch>
            <a:fillRect/>
          </a:stretch>
        </p:blipFill>
        <p:spPr>
          <a:xfrm>
            <a:off x="938784" y="1328764"/>
            <a:ext cx="2452849" cy="4615953"/>
          </a:xfrm>
          <a:prstGeom prst="rect">
            <a:avLst/>
          </a:prstGeom>
        </p:spPr>
      </p:pic>
      <p:pic>
        <p:nvPicPr>
          <p:cNvPr id="5" name="図 4" descr="時計 が含まれている画像&#10;&#10;自動的に生成された説明">
            <a:extLst>
              <a:ext uri="{FF2B5EF4-FFF2-40B4-BE49-F238E27FC236}">
                <a16:creationId xmlns:a16="http://schemas.microsoft.com/office/drawing/2014/main" id="{C428942D-EEEF-004B-8AE1-2E84BF9ABE19}"/>
              </a:ext>
            </a:extLst>
          </p:cNvPr>
          <p:cNvPicPr>
            <a:picLocks noChangeAspect="1"/>
          </p:cNvPicPr>
          <p:nvPr/>
        </p:nvPicPr>
        <p:blipFill>
          <a:blip r:embed="rId6"/>
          <a:stretch>
            <a:fillRect/>
          </a:stretch>
        </p:blipFill>
        <p:spPr>
          <a:xfrm>
            <a:off x="4890185" y="1322839"/>
            <a:ext cx="2411629" cy="4621880"/>
          </a:xfrm>
          <a:prstGeom prst="rect">
            <a:avLst/>
          </a:prstGeom>
        </p:spPr>
      </p:pic>
    </p:spTree>
    <p:extLst>
      <p:ext uri="{BB962C8B-B14F-4D97-AF65-F5344CB8AC3E}">
        <p14:creationId xmlns:p14="http://schemas.microsoft.com/office/powerpoint/2010/main" val="1426370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8CD3673-0700-5240-A950-EE48F8C0F682}"/>
              </a:ext>
            </a:extLst>
          </p:cNvPr>
          <p:cNvSpPr>
            <a:spLocks noGrp="1"/>
          </p:cNvSpPr>
          <p:nvPr>
            <p:ph type="title"/>
          </p:nvPr>
        </p:nvSpPr>
        <p:spPr/>
        <p:txBody>
          <a:bodyPr/>
          <a:lstStyle/>
          <a:p>
            <a:r>
              <a:rPr lang="en-US" altLang="ja-JP"/>
              <a:t>Closing</a:t>
            </a:r>
            <a:endParaRPr kumimoji="1" lang="ja-JP" altLang="en-US"/>
          </a:p>
        </p:txBody>
      </p:sp>
      <p:sp>
        <p:nvSpPr>
          <p:cNvPr id="3" name="コンテンツ プレースホルダー 2">
            <a:extLst>
              <a:ext uri="{FF2B5EF4-FFF2-40B4-BE49-F238E27FC236}">
                <a16:creationId xmlns:a16="http://schemas.microsoft.com/office/drawing/2014/main" id="{D7997CA1-E385-CA48-A9F1-D1776766E115}"/>
              </a:ext>
            </a:extLst>
          </p:cNvPr>
          <p:cNvSpPr>
            <a:spLocks noGrp="1"/>
          </p:cNvSpPr>
          <p:nvPr>
            <p:ph idx="1"/>
          </p:nvPr>
        </p:nvSpPr>
        <p:spPr>
          <a:xfrm>
            <a:off x="838200" y="1611731"/>
            <a:ext cx="10502232" cy="4966788"/>
          </a:xfrm>
        </p:spPr>
        <p:txBody>
          <a:bodyPr vert="horz" lIns="91440" tIns="45720" rIns="91440" bIns="45720" rtlCol="0" anchor="t">
            <a:normAutofit/>
          </a:bodyPr>
          <a:lstStyle/>
          <a:p>
            <a:pPr marL="0" indent="0">
              <a:lnSpc>
                <a:spcPct val="100000"/>
              </a:lnSpc>
              <a:spcBef>
                <a:spcPts val="0"/>
              </a:spcBef>
              <a:buNone/>
            </a:pPr>
            <a:endParaRPr lang="ja-JP" altLang="en-US">
              <a:ea typeface="游ゴシック"/>
            </a:endParaRPr>
          </a:p>
          <a:p>
            <a:pPr marL="0" indent="0">
              <a:lnSpc>
                <a:spcPct val="100000"/>
              </a:lnSpc>
              <a:spcBef>
                <a:spcPts val="0"/>
              </a:spcBef>
              <a:buNone/>
            </a:pPr>
            <a:r>
              <a:rPr lang="en-US" altLang="ja-JP">
                <a:ea typeface="游ゴシック"/>
              </a:rPr>
              <a:t>We provide  the</a:t>
            </a:r>
          </a:p>
          <a:p>
            <a:pPr marL="0" indent="0">
              <a:lnSpc>
                <a:spcPct val="100000"/>
              </a:lnSpc>
              <a:spcBef>
                <a:spcPts val="0"/>
              </a:spcBef>
              <a:buNone/>
            </a:pPr>
            <a:endParaRPr lang="en-US" altLang="ja-JP">
              <a:ea typeface="游ゴシック"/>
            </a:endParaRPr>
          </a:p>
          <a:p>
            <a:pPr marL="0" indent="0">
              <a:lnSpc>
                <a:spcPct val="100000"/>
              </a:lnSpc>
              <a:spcBef>
                <a:spcPts val="0"/>
              </a:spcBef>
              <a:buNone/>
            </a:pPr>
            <a:endParaRPr lang="en-US" altLang="ja-JP">
              <a:ea typeface="游ゴシック"/>
            </a:endParaRPr>
          </a:p>
          <a:p>
            <a:pPr marL="0" indent="0">
              <a:lnSpc>
                <a:spcPct val="100000"/>
              </a:lnSpc>
              <a:spcBef>
                <a:spcPts val="0"/>
              </a:spcBef>
              <a:buNone/>
            </a:pPr>
            <a:endParaRPr lang="en-US" altLang="ja-JP">
              <a:ea typeface="游ゴシック"/>
            </a:endParaRPr>
          </a:p>
          <a:p>
            <a:pPr marL="0" indent="0">
              <a:buNone/>
            </a:pPr>
            <a:endParaRPr lang="en-US" altLang="ja-JP">
              <a:ea typeface="游ゴシック"/>
            </a:endParaRPr>
          </a:p>
          <a:p>
            <a:pPr marL="0" indent="0" algn="r">
              <a:buNone/>
            </a:pPr>
            <a:r>
              <a:rPr lang="en-US">
                <a:ea typeface="游ゴシック"/>
              </a:rPr>
              <a:t>Service</a:t>
            </a:r>
            <a:endParaRPr lang="en-US"/>
          </a:p>
          <a:p>
            <a:pPr marL="0" indent="0" algn="r">
              <a:buNone/>
            </a:pPr>
            <a:endParaRPr lang="en-US">
              <a:ea typeface="游ゴシック"/>
            </a:endParaRPr>
          </a:p>
          <a:p>
            <a:pPr marL="0" indent="0" algn="r">
              <a:buNone/>
            </a:pPr>
            <a:endParaRPr lang="en-US"/>
          </a:p>
          <a:p>
            <a:pPr marL="0" indent="0" algn="ctr">
              <a:buNone/>
            </a:pPr>
            <a:r>
              <a:rPr lang="en-US">
                <a:ea typeface="游ゴシック"/>
              </a:rPr>
              <a:t>Powered by </a:t>
            </a:r>
            <a:r>
              <a:rPr lang="ja-JP" altLang="en-US">
                <a:ea typeface="游ゴシック"/>
              </a:rPr>
              <a:t>緑の爪</a:t>
            </a:r>
          </a:p>
        </p:txBody>
      </p:sp>
      <p:pic>
        <p:nvPicPr>
          <p:cNvPr id="5" name="図 5" descr="挿絵, 記号, 光 が含まれている画像&#10;&#10;自動的に生成された説明">
            <a:extLst>
              <a:ext uri="{FF2B5EF4-FFF2-40B4-BE49-F238E27FC236}">
                <a16:creationId xmlns:a16="http://schemas.microsoft.com/office/drawing/2014/main" id="{92A3A3BA-E417-4DFA-8624-89CB4202C836}"/>
              </a:ext>
            </a:extLst>
          </p:cNvPr>
          <p:cNvPicPr>
            <a:picLocks noChangeAspect="1"/>
          </p:cNvPicPr>
          <p:nvPr/>
        </p:nvPicPr>
        <p:blipFill>
          <a:blip r:embed="rId3"/>
          <a:stretch>
            <a:fillRect/>
          </a:stretch>
        </p:blipFill>
        <p:spPr>
          <a:xfrm>
            <a:off x="1112567" y="1440503"/>
            <a:ext cx="9323413" cy="4214672"/>
          </a:xfrm>
          <a:prstGeom prst="rect">
            <a:avLst/>
          </a:prstGeom>
        </p:spPr>
      </p:pic>
      <p:pic>
        <p:nvPicPr>
          <p:cNvPr id="7" name="Picture 7">
            <a:extLst>
              <a:ext uri="{FF2B5EF4-FFF2-40B4-BE49-F238E27FC236}">
                <a16:creationId xmlns:a16="http://schemas.microsoft.com/office/drawing/2014/main" id="{6DB201D1-0DB6-41ED-A0EE-B21A883B7D07}"/>
              </a:ext>
            </a:extLst>
          </p:cNvPr>
          <p:cNvPicPr>
            <a:picLocks noChangeAspect="1"/>
          </p:cNvPicPr>
          <p:nvPr/>
        </p:nvPicPr>
        <p:blipFill>
          <a:blip r:embed="rId4"/>
          <a:stretch>
            <a:fillRect/>
          </a:stretch>
        </p:blipFill>
        <p:spPr>
          <a:xfrm>
            <a:off x="8577532" y="5029551"/>
            <a:ext cx="2743200" cy="1543427"/>
          </a:xfrm>
          <a:prstGeom prst="rect">
            <a:avLst/>
          </a:prstGeom>
        </p:spPr>
      </p:pic>
    </p:spTree>
    <p:extLst>
      <p:ext uri="{BB962C8B-B14F-4D97-AF65-F5344CB8AC3E}">
        <p14:creationId xmlns:p14="http://schemas.microsoft.com/office/powerpoint/2010/main" val="122876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字幕 2">
            <a:extLst>
              <a:ext uri="{FF2B5EF4-FFF2-40B4-BE49-F238E27FC236}">
                <a16:creationId xmlns:a16="http://schemas.microsoft.com/office/drawing/2014/main" id="{DF6231DB-3F42-DE47-B82A-834D9F012BF7}"/>
              </a:ext>
            </a:extLst>
          </p:cNvPr>
          <p:cNvSpPr>
            <a:spLocks noGrp="1"/>
          </p:cNvSpPr>
          <p:nvPr>
            <p:ph type="subTitle" idx="1"/>
          </p:nvPr>
        </p:nvSpPr>
        <p:spPr>
          <a:xfrm>
            <a:off x="1524000" y="3602038"/>
            <a:ext cx="9144000" cy="2446516"/>
          </a:xfrm>
        </p:spPr>
        <p:txBody>
          <a:bodyPr vert="horz" lIns="91440" tIns="45720" rIns="91440" bIns="45720" rtlCol="0" anchor="t">
            <a:normAutofit/>
          </a:bodyPr>
          <a:lstStyle/>
          <a:p>
            <a:r>
              <a:rPr lang="ja-JP" altLang="en-US">
                <a:ea typeface="游ゴシック"/>
              </a:rPr>
              <a:t>Team　緑の爪(Midori-no-tsume)</a:t>
            </a:r>
          </a:p>
          <a:p>
            <a:r>
              <a:rPr lang="ja-JP" altLang="en-US">
                <a:ea typeface="游ゴシック"/>
              </a:rPr>
              <a:t>Naoto Nishida, Masahito Imai, </a:t>
            </a:r>
          </a:p>
          <a:p>
            <a:r>
              <a:rPr lang="ja-JP" altLang="en-US">
                <a:ea typeface="游ゴシック"/>
              </a:rPr>
              <a:t>Yuta Takayama, Tsukasa Nakamura</a:t>
            </a:r>
          </a:p>
          <a:p>
            <a:endParaRPr lang="ja-JP" altLang="en-US">
              <a:ea typeface="游ゴシック"/>
            </a:endParaRPr>
          </a:p>
          <a:p>
            <a:r>
              <a:rPr lang="ja-JP" altLang="en-US">
                <a:ea typeface="游ゴシック"/>
              </a:rPr>
              <a:t>Mentors :</a:t>
            </a:r>
            <a:r>
              <a:rPr lang="ja-JP" altLang="en-US">
                <a:ea typeface="+mn-lt"/>
                <a:cs typeface="+mn-lt"/>
              </a:rPr>
              <a:t> </a:t>
            </a:r>
            <a:r>
              <a:rPr lang="ja-JP">
                <a:ea typeface="+mn-lt"/>
                <a:cs typeface="+mn-lt"/>
              </a:rPr>
              <a:t>Terada Atsushi-san, Wakita Kenya-san</a:t>
            </a:r>
            <a:endParaRPr lang="ja-JP" altLang="en-US">
              <a:ea typeface="游ゴシック"/>
            </a:endParaRPr>
          </a:p>
          <a:p>
            <a:endParaRPr lang="ja-JP" altLang="en-US">
              <a:ea typeface="游ゴシック"/>
            </a:endParaRP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1F8D170-83D7-424F-B8BB-EC5A2AFB9864}"/>
                  </a:ext>
                </a:extLst>
              </p14:cNvPr>
              <p14:cNvContentPartPr/>
              <p14:nvPr/>
            </p14:nvContentPartPr>
            <p14:xfrm>
              <a:off x="4565563" y="2469482"/>
              <a:ext cx="9524" cy="9524"/>
            </p14:xfrm>
          </p:contentPart>
        </mc:Choice>
        <mc:Fallback xmlns="">
          <p:pic>
            <p:nvPicPr>
              <p:cNvPr id="4" name="Ink 3">
                <a:extLst>
                  <a:ext uri="{FF2B5EF4-FFF2-40B4-BE49-F238E27FC236}">
                    <a16:creationId xmlns:a16="http://schemas.microsoft.com/office/drawing/2014/main" id="{41F8D170-83D7-424F-B8BB-EC5A2AFB9864}"/>
                  </a:ext>
                </a:extLst>
              </p:cNvPr>
              <p:cNvPicPr/>
              <p:nvPr/>
            </p:nvPicPr>
            <p:blipFill>
              <a:blip r:embed="rId3"/>
              <a:stretch>
                <a:fillRect/>
              </a:stretch>
            </p:blipFill>
            <p:spPr>
              <a:xfrm>
                <a:off x="4089363" y="1993282"/>
                <a:ext cx="952400" cy="952400"/>
              </a:xfrm>
              <a:prstGeom prst="rect">
                <a:avLst/>
              </a:prstGeom>
            </p:spPr>
          </p:pic>
        </mc:Fallback>
      </mc:AlternateContent>
      <p:pic>
        <p:nvPicPr>
          <p:cNvPr id="6" name="図 5" descr="挿絵, 記号, 光 が含まれている画像&#10;&#10;自動的に生成された説明">
            <a:extLst>
              <a:ext uri="{FF2B5EF4-FFF2-40B4-BE49-F238E27FC236}">
                <a16:creationId xmlns:a16="http://schemas.microsoft.com/office/drawing/2014/main" id="{592DC6F5-2B7D-F64B-B63A-604A464FA924}"/>
              </a:ext>
            </a:extLst>
          </p:cNvPr>
          <p:cNvPicPr>
            <a:picLocks noChangeAspect="1"/>
          </p:cNvPicPr>
          <p:nvPr/>
        </p:nvPicPr>
        <p:blipFill>
          <a:blip r:embed="rId4"/>
          <a:stretch>
            <a:fillRect/>
          </a:stretch>
        </p:blipFill>
        <p:spPr>
          <a:xfrm>
            <a:off x="3319549" y="1094586"/>
            <a:ext cx="5552902" cy="2507452"/>
          </a:xfrm>
          <a:prstGeom prst="rect">
            <a:avLst/>
          </a:prstGeom>
        </p:spPr>
      </p:pic>
    </p:spTree>
    <p:extLst>
      <p:ext uri="{BB962C8B-B14F-4D97-AF65-F5344CB8AC3E}">
        <p14:creationId xmlns:p14="http://schemas.microsoft.com/office/powerpoint/2010/main" val="2838370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9B0B-8368-433A-AC91-C13A2348A61C}"/>
              </a:ext>
            </a:extLst>
          </p:cNvPr>
          <p:cNvSpPr>
            <a:spLocks noGrp="1"/>
          </p:cNvSpPr>
          <p:nvPr>
            <p:ph type="title"/>
          </p:nvPr>
        </p:nvSpPr>
        <p:spPr/>
        <p:txBody>
          <a:bodyPr/>
          <a:lstStyle/>
          <a:p>
            <a:r>
              <a:rPr lang="ja-JP" altLang="en-US">
                <a:ea typeface="游ゴシック Light"/>
              </a:rPr>
              <a:t>Issue</a:t>
            </a:r>
          </a:p>
        </p:txBody>
      </p:sp>
      <p:sp>
        <p:nvSpPr>
          <p:cNvPr id="3" name="Content Placeholder 2">
            <a:extLst>
              <a:ext uri="{FF2B5EF4-FFF2-40B4-BE49-F238E27FC236}">
                <a16:creationId xmlns:a16="http://schemas.microsoft.com/office/drawing/2014/main" id="{6E8ADADE-3B4B-4451-872D-4F50A0DF377F}"/>
              </a:ext>
            </a:extLst>
          </p:cNvPr>
          <p:cNvSpPr>
            <a:spLocks noGrp="1"/>
          </p:cNvSpPr>
          <p:nvPr>
            <p:ph idx="1"/>
          </p:nvPr>
        </p:nvSpPr>
        <p:spPr/>
        <p:txBody>
          <a:bodyPr vert="horz" lIns="91440" tIns="45720" rIns="91440" bIns="45720" rtlCol="0" anchor="t">
            <a:normAutofit/>
          </a:bodyPr>
          <a:lstStyle/>
          <a:p>
            <a:r>
              <a:rPr lang="ja-JP" altLang="en-US">
                <a:ea typeface="游ゴシック"/>
              </a:rPr>
              <a:t>Background</a:t>
            </a:r>
            <a:endParaRPr lang="en-US" altLang="ja-JP"/>
          </a:p>
          <a:p>
            <a:pPr lvl="1">
              <a:buFont typeface="Courier New" panose="020B0604020202020204" pitchFamily="34" charset="0"/>
              <a:buChar char="o"/>
            </a:pPr>
            <a:r>
              <a:rPr lang="ja-JP" altLang="en-US">
                <a:ea typeface="游ゴシック"/>
              </a:rPr>
              <a:t>COVID-19 stops face-to-face lectures </a:t>
            </a:r>
          </a:p>
          <a:p>
            <a:pPr lvl="1">
              <a:buFont typeface="Courier New" panose="020B0604020202020204" pitchFamily="34" charset="0"/>
              <a:buChar char="o"/>
            </a:pPr>
            <a:r>
              <a:rPr lang="ja-JP" altLang="en-US">
                <a:ea typeface="游ゴシック"/>
              </a:rPr>
              <a:t>Almost students live away from home</a:t>
            </a:r>
            <a:endParaRPr lang="ja-JP"/>
          </a:p>
          <a:p>
            <a:pPr lvl="1">
              <a:buFont typeface="Courier New" panose="020B0604020202020204" pitchFamily="34" charset="0"/>
              <a:buChar char="o"/>
            </a:pPr>
            <a:r>
              <a:rPr lang="ja-JP" altLang="en-US">
                <a:ea typeface="游ゴシック"/>
              </a:rPr>
              <a:t>Some parents live away from their children because of their works</a:t>
            </a:r>
          </a:p>
          <a:p>
            <a:pPr lvl="1">
              <a:buFont typeface="Courier New" panose="020B0604020202020204" pitchFamily="34" charset="0"/>
              <a:buChar char="o"/>
            </a:pPr>
            <a:endParaRPr lang="ja-JP" altLang="en-US">
              <a:ea typeface="游ゴシック"/>
            </a:endParaRPr>
          </a:p>
          <a:p>
            <a:pPr lvl="1">
              <a:buFont typeface="Courier New" panose="020B0604020202020204" pitchFamily="34" charset="0"/>
              <a:buChar char="o"/>
            </a:pPr>
            <a:endParaRPr lang="ja-JP" altLang="en-US">
              <a:ea typeface="游ゴシック"/>
            </a:endParaRPr>
          </a:p>
          <a:p>
            <a:pPr marL="0" indent="0">
              <a:buNone/>
            </a:pPr>
            <a:endParaRPr lang="ja-JP" altLang="en-US">
              <a:ea typeface="游ゴシック"/>
            </a:endParaRPr>
          </a:p>
          <a:p>
            <a:pPr marL="0" indent="0">
              <a:buNone/>
            </a:pPr>
            <a:endParaRPr lang="ja-JP" altLang="en-US">
              <a:ea typeface="游ゴシック"/>
            </a:endParaRPr>
          </a:p>
          <a:p>
            <a:pPr marL="0" indent="0">
              <a:buNone/>
            </a:pPr>
            <a:endParaRPr lang="ja-JP" altLang="en-US">
              <a:ea typeface="游ゴシック"/>
            </a:endParaRPr>
          </a:p>
          <a:p>
            <a:pPr marL="0" indent="0">
              <a:buNone/>
            </a:pPr>
            <a:endParaRPr lang="ja-JP" altLang="en-US">
              <a:ea typeface="游ゴシック"/>
            </a:endParaRPr>
          </a:p>
          <a:p>
            <a:pPr marL="0" indent="0">
              <a:buNone/>
            </a:pPr>
            <a:endParaRPr lang="ja-JP" altLang="en-US">
              <a:ea typeface="游ゴシック"/>
            </a:endParaRPr>
          </a:p>
        </p:txBody>
      </p:sp>
      <p:pic>
        <p:nvPicPr>
          <p:cNvPr id="4" name="Picture 4">
            <a:extLst>
              <a:ext uri="{FF2B5EF4-FFF2-40B4-BE49-F238E27FC236}">
                <a16:creationId xmlns:a16="http://schemas.microsoft.com/office/drawing/2014/main" id="{79EBFB50-A7E1-4891-B1F2-73913F18ACF9}"/>
              </a:ext>
            </a:extLst>
          </p:cNvPr>
          <p:cNvPicPr>
            <a:picLocks noChangeAspect="1"/>
          </p:cNvPicPr>
          <p:nvPr/>
        </p:nvPicPr>
        <p:blipFill>
          <a:blip r:embed="rId3"/>
          <a:stretch>
            <a:fillRect/>
          </a:stretch>
        </p:blipFill>
        <p:spPr>
          <a:xfrm>
            <a:off x="7226061" y="3592902"/>
            <a:ext cx="3260784" cy="2173856"/>
          </a:xfrm>
          <a:prstGeom prst="rect">
            <a:avLst/>
          </a:prstGeom>
        </p:spPr>
      </p:pic>
      <p:sp>
        <p:nvSpPr>
          <p:cNvPr id="11" name="TextBox 10">
            <a:extLst>
              <a:ext uri="{FF2B5EF4-FFF2-40B4-BE49-F238E27FC236}">
                <a16:creationId xmlns:a16="http://schemas.microsoft.com/office/drawing/2014/main" id="{D6908D7C-937C-4084-BF46-5899526112B3}"/>
              </a:ext>
            </a:extLst>
          </p:cNvPr>
          <p:cNvSpPr txBox="1"/>
          <p:nvPr/>
        </p:nvSpPr>
        <p:spPr>
          <a:xfrm>
            <a:off x="706554" y="6026612"/>
            <a:ext cx="112402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b="1">
                <a:ea typeface="游ゴシック"/>
              </a:rPr>
              <a:t>Lack of communication opportunity with people </a:t>
            </a:r>
          </a:p>
          <a:p>
            <a:pPr algn="r"/>
            <a:r>
              <a:rPr lang="ja-JP" sz="2400" b="1">
                <a:ea typeface="游ゴシック"/>
              </a:rPr>
              <a:t>who are hard to meet </a:t>
            </a:r>
            <a:r>
              <a:rPr lang="ja-JP" altLang="en-US" sz="2400" b="1">
                <a:ea typeface="游ゴシック"/>
              </a:rPr>
              <a:t>or don't talk much</a:t>
            </a:r>
            <a:r>
              <a:rPr lang="ja-JP" altLang="en-US" sz="2400">
                <a:ea typeface="游ゴシック"/>
              </a:rPr>
              <a:t> </a:t>
            </a:r>
            <a:endParaRPr lang="ja-JP">
              <a:ea typeface="游ゴシック"/>
            </a:endParaRPr>
          </a:p>
        </p:txBody>
      </p:sp>
      <p:pic>
        <p:nvPicPr>
          <p:cNvPr id="5" name="Picture 5">
            <a:extLst>
              <a:ext uri="{FF2B5EF4-FFF2-40B4-BE49-F238E27FC236}">
                <a16:creationId xmlns:a16="http://schemas.microsoft.com/office/drawing/2014/main" id="{A612BC5B-618D-46B6-861D-A80FF05CC21A}"/>
              </a:ext>
            </a:extLst>
          </p:cNvPr>
          <p:cNvPicPr>
            <a:picLocks noChangeAspect="1"/>
          </p:cNvPicPr>
          <p:nvPr/>
        </p:nvPicPr>
        <p:blipFill>
          <a:blip r:embed="rId4"/>
          <a:stretch>
            <a:fillRect/>
          </a:stretch>
        </p:blipFill>
        <p:spPr>
          <a:xfrm>
            <a:off x="1460740" y="3694459"/>
            <a:ext cx="2944483" cy="1970744"/>
          </a:xfrm>
          <a:prstGeom prst="rect">
            <a:avLst/>
          </a:prstGeom>
        </p:spPr>
      </p:pic>
    </p:spTree>
    <p:extLst>
      <p:ext uri="{BB962C8B-B14F-4D97-AF65-F5344CB8AC3E}">
        <p14:creationId xmlns:p14="http://schemas.microsoft.com/office/powerpoint/2010/main" val="2075010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9B0B-8368-433A-AC91-C13A2348A61C}"/>
              </a:ext>
            </a:extLst>
          </p:cNvPr>
          <p:cNvSpPr>
            <a:spLocks noGrp="1"/>
          </p:cNvSpPr>
          <p:nvPr>
            <p:ph type="title"/>
          </p:nvPr>
        </p:nvSpPr>
        <p:spPr/>
        <p:txBody>
          <a:bodyPr/>
          <a:lstStyle/>
          <a:p>
            <a:r>
              <a:rPr lang="ja-JP" altLang="en-US">
                <a:ea typeface="游ゴシック Light"/>
              </a:rPr>
              <a:t>課題</a:t>
            </a:r>
          </a:p>
        </p:txBody>
      </p:sp>
      <p:sp>
        <p:nvSpPr>
          <p:cNvPr id="3" name="Content Placeholder 2">
            <a:extLst>
              <a:ext uri="{FF2B5EF4-FFF2-40B4-BE49-F238E27FC236}">
                <a16:creationId xmlns:a16="http://schemas.microsoft.com/office/drawing/2014/main" id="{6E8ADADE-3B4B-4451-872D-4F50A0DF377F}"/>
              </a:ext>
            </a:extLst>
          </p:cNvPr>
          <p:cNvSpPr>
            <a:spLocks noGrp="1"/>
          </p:cNvSpPr>
          <p:nvPr>
            <p:ph idx="1"/>
          </p:nvPr>
        </p:nvSpPr>
        <p:spPr/>
        <p:txBody>
          <a:bodyPr vert="horz" lIns="91440" tIns="45720" rIns="91440" bIns="45720" rtlCol="0" anchor="t">
            <a:normAutofit/>
          </a:bodyPr>
          <a:lstStyle/>
          <a:p>
            <a:r>
              <a:rPr lang="ja-JP" altLang="en-US">
                <a:ea typeface="游ゴシック"/>
              </a:rPr>
              <a:t>背景</a:t>
            </a:r>
          </a:p>
          <a:p>
            <a:pPr lvl="1">
              <a:buFont typeface="Courier New" panose="020B0604020202020204" pitchFamily="34" charset="0"/>
              <a:buChar char="o"/>
            </a:pPr>
            <a:r>
              <a:rPr lang="ja-JP" altLang="en-US">
                <a:ea typeface="游ゴシック"/>
              </a:rPr>
              <a:t>新型コロナウイルスによって対面授業がなくなった</a:t>
            </a:r>
          </a:p>
          <a:p>
            <a:pPr lvl="1">
              <a:buFont typeface="Courier New" panose="020B0604020202020204" pitchFamily="34" charset="0"/>
              <a:buChar char="o"/>
            </a:pPr>
            <a:r>
              <a:rPr lang="ja-JP" altLang="en-US">
                <a:ea typeface="游ゴシック"/>
              </a:rPr>
              <a:t>多くの学生は親元を離れて生活している</a:t>
            </a:r>
          </a:p>
          <a:p>
            <a:pPr lvl="1">
              <a:buFont typeface="Courier New" panose="020B0604020202020204" pitchFamily="34" charset="0"/>
              <a:buChar char="o"/>
            </a:pPr>
            <a:r>
              <a:rPr lang="ja-JP" altLang="en-US">
                <a:ea typeface="游ゴシック"/>
              </a:rPr>
              <a:t>単身赴任などで子どもあまり会えない</a:t>
            </a:r>
          </a:p>
          <a:p>
            <a:pPr lvl="1">
              <a:buFont typeface="Courier New" panose="020B0604020202020204" pitchFamily="34" charset="0"/>
              <a:buChar char="o"/>
            </a:pPr>
            <a:endParaRPr lang="ja-JP" altLang="en-US">
              <a:ea typeface="游ゴシック"/>
            </a:endParaRPr>
          </a:p>
          <a:p>
            <a:pPr lvl="1">
              <a:buFont typeface="Courier New" panose="020B0604020202020204" pitchFamily="34" charset="0"/>
              <a:buChar char="o"/>
            </a:pPr>
            <a:endParaRPr lang="ja-JP" altLang="en-US">
              <a:ea typeface="游ゴシック"/>
            </a:endParaRPr>
          </a:p>
          <a:p>
            <a:pPr marL="0" indent="0">
              <a:buNone/>
            </a:pPr>
            <a:endParaRPr lang="ja-JP" altLang="en-US">
              <a:ea typeface="游ゴシック"/>
            </a:endParaRPr>
          </a:p>
          <a:p>
            <a:pPr marL="0" indent="0">
              <a:buNone/>
            </a:pPr>
            <a:endParaRPr lang="ja-JP" altLang="en-US">
              <a:ea typeface="游ゴシック"/>
            </a:endParaRPr>
          </a:p>
          <a:p>
            <a:pPr marL="0" indent="0">
              <a:buNone/>
            </a:pPr>
            <a:endParaRPr lang="ja-JP" altLang="en-US">
              <a:ea typeface="游ゴシック"/>
            </a:endParaRPr>
          </a:p>
          <a:p>
            <a:pPr marL="0" indent="0">
              <a:buNone/>
            </a:pPr>
            <a:endParaRPr lang="ja-JP" altLang="en-US">
              <a:ea typeface="游ゴシック"/>
            </a:endParaRPr>
          </a:p>
          <a:p>
            <a:pPr marL="0" indent="0">
              <a:buNone/>
            </a:pPr>
            <a:endParaRPr lang="ja-JP" altLang="en-US">
              <a:ea typeface="游ゴシック"/>
            </a:endParaRPr>
          </a:p>
        </p:txBody>
      </p:sp>
      <p:sp>
        <p:nvSpPr>
          <p:cNvPr id="11" name="TextBox 10">
            <a:extLst>
              <a:ext uri="{FF2B5EF4-FFF2-40B4-BE49-F238E27FC236}">
                <a16:creationId xmlns:a16="http://schemas.microsoft.com/office/drawing/2014/main" id="{D6908D7C-937C-4084-BF46-5899526112B3}"/>
              </a:ext>
            </a:extLst>
          </p:cNvPr>
          <p:cNvSpPr txBox="1"/>
          <p:nvPr/>
        </p:nvSpPr>
        <p:spPr>
          <a:xfrm>
            <a:off x="706554" y="6026612"/>
            <a:ext cx="1124021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rPr>
              <a:t>普段疎遠な人たちのコミュニケーションの機会が不足している</a:t>
            </a:r>
          </a:p>
        </p:txBody>
      </p:sp>
      <p:pic>
        <p:nvPicPr>
          <p:cNvPr id="5" name="Picture 5">
            <a:extLst>
              <a:ext uri="{FF2B5EF4-FFF2-40B4-BE49-F238E27FC236}">
                <a16:creationId xmlns:a16="http://schemas.microsoft.com/office/drawing/2014/main" id="{F1B063FD-1D3B-4132-A59A-7407531ABEF7}"/>
              </a:ext>
            </a:extLst>
          </p:cNvPr>
          <p:cNvPicPr>
            <a:picLocks noChangeAspect="1"/>
          </p:cNvPicPr>
          <p:nvPr/>
        </p:nvPicPr>
        <p:blipFill>
          <a:blip r:embed="rId3"/>
          <a:stretch>
            <a:fillRect/>
          </a:stretch>
        </p:blipFill>
        <p:spPr>
          <a:xfrm>
            <a:off x="8635042" y="3348487"/>
            <a:ext cx="2743200" cy="1828800"/>
          </a:xfrm>
          <a:prstGeom prst="rect">
            <a:avLst/>
          </a:prstGeom>
        </p:spPr>
      </p:pic>
    </p:spTree>
    <p:extLst>
      <p:ext uri="{BB962C8B-B14F-4D97-AF65-F5344CB8AC3E}">
        <p14:creationId xmlns:p14="http://schemas.microsoft.com/office/powerpoint/2010/main" val="3135297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CE7EC4D5-E743-48E6-9DE8-9320AC0EC60D}"/>
              </a:ext>
            </a:extLst>
          </p:cNvPr>
          <p:cNvPicPr>
            <a:picLocks noChangeAspect="1"/>
          </p:cNvPicPr>
          <p:nvPr/>
        </p:nvPicPr>
        <p:blipFill>
          <a:blip r:embed="rId3"/>
          <a:stretch>
            <a:fillRect/>
          </a:stretch>
        </p:blipFill>
        <p:spPr>
          <a:xfrm>
            <a:off x="5946475" y="4355815"/>
            <a:ext cx="2743200" cy="1826971"/>
          </a:xfrm>
          <a:prstGeom prst="rect">
            <a:avLst/>
          </a:prstGeom>
        </p:spPr>
      </p:pic>
      <p:sp>
        <p:nvSpPr>
          <p:cNvPr id="2" name="Title 1">
            <a:extLst>
              <a:ext uri="{FF2B5EF4-FFF2-40B4-BE49-F238E27FC236}">
                <a16:creationId xmlns:a16="http://schemas.microsoft.com/office/drawing/2014/main" id="{C30C9B0B-8368-433A-AC91-C13A2348A61C}"/>
              </a:ext>
            </a:extLst>
          </p:cNvPr>
          <p:cNvSpPr>
            <a:spLocks noGrp="1"/>
          </p:cNvSpPr>
          <p:nvPr>
            <p:ph type="title"/>
          </p:nvPr>
        </p:nvSpPr>
        <p:spPr/>
        <p:txBody>
          <a:bodyPr/>
          <a:lstStyle/>
          <a:p>
            <a:r>
              <a:rPr lang="ja-JP" altLang="en-US">
                <a:ea typeface="游ゴシック Light"/>
              </a:rPr>
              <a:t>Issues</a:t>
            </a:r>
          </a:p>
        </p:txBody>
      </p:sp>
      <p:sp>
        <p:nvSpPr>
          <p:cNvPr id="3" name="Content Placeholder 2">
            <a:extLst>
              <a:ext uri="{FF2B5EF4-FFF2-40B4-BE49-F238E27FC236}">
                <a16:creationId xmlns:a16="http://schemas.microsoft.com/office/drawing/2014/main" id="{6E8ADADE-3B4B-4451-872D-4F50A0DF377F}"/>
              </a:ext>
            </a:extLst>
          </p:cNvPr>
          <p:cNvSpPr>
            <a:spLocks noGrp="1"/>
          </p:cNvSpPr>
          <p:nvPr>
            <p:ph idx="1"/>
          </p:nvPr>
        </p:nvSpPr>
        <p:spPr/>
        <p:txBody>
          <a:bodyPr vert="horz" lIns="91440" tIns="45720" rIns="91440" bIns="45720" rtlCol="0" anchor="t">
            <a:normAutofit/>
          </a:bodyPr>
          <a:lstStyle/>
          <a:p>
            <a:pPr marL="457200" indent="-457200"/>
            <a:r>
              <a:rPr lang="ja-JP" altLang="en-US">
                <a:ea typeface="游ゴシック"/>
              </a:rPr>
              <a:t>Popular SNS</a:t>
            </a:r>
            <a:endParaRPr lang="en-US" altLang="ja-JP"/>
          </a:p>
          <a:p>
            <a:pPr lvl="1">
              <a:buFont typeface="Courier New" panose="020B0604020202020204" pitchFamily="34" charset="0"/>
              <a:buChar char="o"/>
            </a:pPr>
            <a:r>
              <a:rPr lang="ja-JP" altLang="en-US">
                <a:ea typeface="游ゴシック"/>
              </a:rPr>
              <a:t>Twitter     </a:t>
            </a:r>
          </a:p>
          <a:p>
            <a:pPr lvl="1">
              <a:buFont typeface="Courier New" panose="020B0604020202020204" pitchFamily="34" charset="0"/>
              <a:buChar char="o"/>
            </a:pPr>
            <a:endParaRPr lang="ja-JP" altLang="en-US">
              <a:ea typeface="游ゴシック"/>
            </a:endParaRPr>
          </a:p>
          <a:p>
            <a:pPr marL="457200" lvl="1" indent="0">
              <a:buNone/>
            </a:pPr>
            <a:endParaRPr lang="ja-JP" altLang="en-US">
              <a:ea typeface="游ゴシック"/>
            </a:endParaRPr>
          </a:p>
          <a:p>
            <a:pPr marL="457200" lvl="1" indent="0">
              <a:buFont typeface="Courier New" panose="020B0604020202020204" pitchFamily="34" charset="0"/>
              <a:buNone/>
            </a:pPr>
            <a:endParaRPr lang="ja-JP" altLang="en-US">
              <a:ea typeface="游ゴシック"/>
            </a:endParaRPr>
          </a:p>
          <a:p>
            <a:pPr marL="457200" lvl="1" indent="0">
              <a:buNone/>
            </a:pPr>
            <a:endParaRPr lang="ja-JP" altLang="en-US">
              <a:ea typeface="游ゴシック"/>
            </a:endParaRPr>
          </a:p>
          <a:p>
            <a:pPr marL="457200" lvl="1" indent="0">
              <a:buNone/>
            </a:pPr>
            <a:endParaRPr lang="ja-JP" altLang="en-US">
              <a:ea typeface="游ゴシック"/>
            </a:endParaRPr>
          </a:p>
          <a:p>
            <a:pPr lvl="1">
              <a:buFont typeface="Courier New" panose="020B0604020202020204" pitchFamily="34" charset="0"/>
              <a:buChar char="o"/>
            </a:pPr>
            <a:r>
              <a:rPr lang="ja-JP" altLang="en-US">
                <a:ea typeface="游ゴシック"/>
              </a:rPr>
              <a:t>Viber、LINE</a:t>
            </a:r>
          </a:p>
          <a:p>
            <a:pPr marL="0" indent="0">
              <a:buNone/>
            </a:pPr>
            <a:endParaRPr lang="ja-JP" altLang="en-US">
              <a:ea typeface="游ゴシック"/>
            </a:endParaRPr>
          </a:p>
          <a:p>
            <a:pPr marL="0" indent="0">
              <a:buNone/>
            </a:pPr>
            <a:endParaRPr lang="ja-JP" altLang="en-US">
              <a:ea typeface="游ゴシック"/>
            </a:endParaRPr>
          </a:p>
          <a:p>
            <a:pPr marL="0" indent="0">
              <a:buNone/>
            </a:pPr>
            <a:endParaRPr lang="ja-JP" altLang="en-US">
              <a:ea typeface="游ゴシック"/>
            </a:endParaRPr>
          </a:p>
        </p:txBody>
      </p:sp>
      <p:sp>
        <p:nvSpPr>
          <p:cNvPr id="9" name="TextBox 8">
            <a:extLst>
              <a:ext uri="{FF2B5EF4-FFF2-40B4-BE49-F238E27FC236}">
                <a16:creationId xmlns:a16="http://schemas.microsoft.com/office/drawing/2014/main" id="{4AF9309B-987F-4AF2-9CB0-99D850CBC30C}"/>
              </a:ext>
            </a:extLst>
          </p:cNvPr>
          <p:cNvSpPr txBox="1"/>
          <p:nvPr/>
        </p:nvSpPr>
        <p:spPr>
          <a:xfrm>
            <a:off x="3690479" y="3901975"/>
            <a:ext cx="7249988" cy="4772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sz="2400">
                <a:ea typeface="+mn-lt"/>
                <a:cs typeface="+mn-lt"/>
              </a:rPr>
              <a:t>1-to-many → </a:t>
            </a:r>
            <a:r>
              <a:rPr lang="en-US" altLang="ja-JP" sz="2400" b="1">
                <a:ea typeface="+mn-lt"/>
                <a:cs typeface="+mn-lt"/>
              </a:rPr>
              <a:t>hesitate to talk due to public</a:t>
            </a:r>
            <a:endParaRPr lang="ja-JP" altLang="en-US" sz="2400" b="1">
              <a:ea typeface="游ゴシック"/>
            </a:endParaRPr>
          </a:p>
        </p:txBody>
      </p:sp>
      <p:pic>
        <p:nvPicPr>
          <p:cNvPr id="5" name="Picture 11">
            <a:extLst>
              <a:ext uri="{FF2B5EF4-FFF2-40B4-BE49-F238E27FC236}">
                <a16:creationId xmlns:a16="http://schemas.microsoft.com/office/drawing/2014/main" id="{B192DB38-FB9D-4892-B2FE-9792807FA5B6}"/>
              </a:ext>
            </a:extLst>
          </p:cNvPr>
          <p:cNvPicPr>
            <a:picLocks noChangeAspect="1"/>
          </p:cNvPicPr>
          <p:nvPr/>
        </p:nvPicPr>
        <p:blipFill>
          <a:blip r:embed="rId4"/>
          <a:stretch>
            <a:fillRect/>
          </a:stretch>
        </p:blipFill>
        <p:spPr>
          <a:xfrm>
            <a:off x="6519609" y="2085240"/>
            <a:ext cx="2629706" cy="1749289"/>
          </a:xfrm>
          <a:prstGeom prst="rect">
            <a:avLst/>
          </a:prstGeom>
        </p:spPr>
      </p:pic>
      <p:sp>
        <p:nvSpPr>
          <p:cNvPr id="10" name="TextBox 9">
            <a:extLst>
              <a:ext uri="{FF2B5EF4-FFF2-40B4-BE49-F238E27FC236}">
                <a16:creationId xmlns:a16="http://schemas.microsoft.com/office/drawing/2014/main" id="{1317EC36-72A3-4DB1-9FCF-0DDA36008496}"/>
              </a:ext>
            </a:extLst>
          </p:cNvPr>
          <p:cNvSpPr txBox="1"/>
          <p:nvPr/>
        </p:nvSpPr>
        <p:spPr>
          <a:xfrm>
            <a:off x="1569349" y="6243369"/>
            <a:ext cx="103328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rPr>
              <a:t>1on1→ </a:t>
            </a:r>
            <a:r>
              <a:rPr lang="ja-JP" altLang="en-US" sz="2400" b="1">
                <a:ea typeface="游ゴシック"/>
              </a:rPr>
              <a:t>hard to start conversations with who you are losing touch</a:t>
            </a:r>
          </a:p>
        </p:txBody>
      </p:sp>
      <p:pic>
        <p:nvPicPr>
          <p:cNvPr id="6" name="Picture 6">
            <a:extLst>
              <a:ext uri="{FF2B5EF4-FFF2-40B4-BE49-F238E27FC236}">
                <a16:creationId xmlns:a16="http://schemas.microsoft.com/office/drawing/2014/main" id="{FCFAA193-2B52-49AC-8F81-F9ED125D7DE3}"/>
              </a:ext>
            </a:extLst>
          </p:cNvPr>
          <p:cNvPicPr>
            <a:picLocks noChangeAspect="1"/>
          </p:cNvPicPr>
          <p:nvPr/>
        </p:nvPicPr>
        <p:blipFill>
          <a:blip r:embed="rId5"/>
          <a:stretch>
            <a:fillRect/>
          </a:stretch>
        </p:blipFill>
        <p:spPr>
          <a:xfrm>
            <a:off x="4133042" y="1753589"/>
            <a:ext cx="2143125" cy="2143125"/>
          </a:xfrm>
          <a:prstGeom prst="rect">
            <a:avLst/>
          </a:prstGeom>
        </p:spPr>
      </p:pic>
      <p:pic>
        <p:nvPicPr>
          <p:cNvPr id="7" name="Picture 7">
            <a:extLst>
              <a:ext uri="{FF2B5EF4-FFF2-40B4-BE49-F238E27FC236}">
                <a16:creationId xmlns:a16="http://schemas.microsoft.com/office/drawing/2014/main" id="{F371AD82-0159-4389-A948-E2F32EF3CB18}"/>
              </a:ext>
            </a:extLst>
          </p:cNvPr>
          <p:cNvPicPr>
            <a:picLocks noChangeAspect="1"/>
          </p:cNvPicPr>
          <p:nvPr/>
        </p:nvPicPr>
        <p:blipFill>
          <a:blip r:embed="rId6"/>
          <a:stretch>
            <a:fillRect/>
          </a:stretch>
        </p:blipFill>
        <p:spPr>
          <a:xfrm>
            <a:off x="3787985" y="4442155"/>
            <a:ext cx="1812446" cy="1798069"/>
          </a:xfrm>
          <a:prstGeom prst="rect">
            <a:avLst/>
          </a:prstGeom>
        </p:spPr>
      </p:pic>
    </p:spTree>
    <p:extLst>
      <p:ext uri="{BB962C8B-B14F-4D97-AF65-F5344CB8AC3E}">
        <p14:creationId xmlns:p14="http://schemas.microsoft.com/office/powerpoint/2010/main" val="100992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9">
            <a:extLst>
              <a:ext uri="{FF2B5EF4-FFF2-40B4-BE49-F238E27FC236}">
                <a16:creationId xmlns:a16="http://schemas.microsoft.com/office/drawing/2014/main" id="{CE7EC4D5-E743-48E6-9DE8-9320AC0EC60D}"/>
              </a:ext>
            </a:extLst>
          </p:cNvPr>
          <p:cNvPicPr>
            <a:picLocks noChangeAspect="1"/>
          </p:cNvPicPr>
          <p:nvPr/>
        </p:nvPicPr>
        <p:blipFill>
          <a:blip r:embed="rId2"/>
          <a:stretch>
            <a:fillRect/>
          </a:stretch>
        </p:blipFill>
        <p:spPr>
          <a:xfrm>
            <a:off x="5946475" y="4355815"/>
            <a:ext cx="2743200" cy="1826971"/>
          </a:xfrm>
          <a:prstGeom prst="rect">
            <a:avLst/>
          </a:prstGeom>
        </p:spPr>
      </p:pic>
      <p:sp>
        <p:nvSpPr>
          <p:cNvPr id="2" name="Title 1">
            <a:extLst>
              <a:ext uri="{FF2B5EF4-FFF2-40B4-BE49-F238E27FC236}">
                <a16:creationId xmlns:a16="http://schemas.microsoft.com/office/drawing/2014/main" id="{C30C9B0B-8368-433A-AC91-C13A2348A61C}"/>
              </a:ext>
            </a:extLst>
          </p:cNvPr>
          <p:cNvSpPr>
            <a:spLocks noGrp="1"/>
          </p:cNvSpPr>
          <p:nvPr>
            <p:ph type="title"/>
          </p:nvPr>
        </p:nvSpPr>
        <p:spPr/>
        <p:txBody>
          <a:bodyPr/>
          <a:lstStyle/>
          <a:p>
            <a:r>
              <a:rPr lang="ja-JP" altLang="en-US">
                <a:ea typeface="游ゴシック Light"/>
              </a:rPr>
              <a:t>Issues</a:t>
            </a:r>
          </a:p>
        </p:txBody>
      </p:sp>
      <p:sp>
        <p:nvSpPr>
          <p:cNvPr id="3" name="Content Placeholder 2">
            <a:extLst>
              <a:ext uri="{FF2B5EF4-FFF2-40B4-BE49-F238E27FC236}">
                <a16:creationId xmlns:a16="http://schemas.microsoft.com/office/drawing/2014/main" id="{6E8ADADE-3B4B-4451-872D-4F50A0DF377F}"/>
              </a:ext>
            </a:extLst>
          </p:cNvPr>
          <p:cNvSpPr>
            <a:spLocks noGrp="1"/>
          </p:cNvSpPr>
          <p:nvPr>
            <p:ph idx="1"/>
          </p:nvPr>
        </p:nvSpPr>
        <p:spPr/>
        <p:txBody>
          <a:bodyPr vert="horz" lIns="91440" tIns="45720" rIns="91440" bIns="45720" rtlCol="0" anchor="t">
            <a:normAutofit/>
          </a:bodyPr>
          <a:lstStyle/>
          <a:p>
            <a:pPr marL="457200" indent="-457200"/>
            <a:r>
              <a:rPr lang="ja-JP" altLang="en-US">
                <a:ea typeface="游ゴシック"/>
              </a:rPr>
              <a:t>Popular SNS</a:t>
            </a:r>
            <a:endParaRPr lang="en-US" altLang="ja-JP"/>
          </a:p>
          <a:p>
            <a:pPr lvl="1">
              <a:buFont typeface="Courier New" panose="020B0604020202020204" pitchFamily="34" charset="0"/>
              <a:buChar char="o"/>
            </a:pPr>
            <a:r>
              <a:rPr lang="ja-JP" altLang="en-US">
                <a:ea typeface="游ゴシック"/>
              </a:rPr>
              <a:t>Twitter     </a:t>
            </a:r>
          </a:p>
          <a:p>
            <a:pPr lvl="1">
              <a:buFont typeface="Courier New" panose="020B0604020202020204" pitchFamily="34" charset="0"/>
              <a:buChar char="o"/>
            </a:pPr>
            <a:endParaRPr lang="ja-JP" altLang="en-US">
              <a:ea typeface="游ゴシック"/>
            </a:endParaRPr>
          </a:p>
          <a:p>
            <a:pPr marL="457200" lvl="1" indent="0">
              <a:buNone/>
            </a:pPr>
            <a:endParaRPr lang="ja-JP" altLang="en-US">
              <a:ea typeface="游ゴシック"/>
            </a:endParaRPr>
          </a:p>
          <a:p>
            <a:pPr marL="457200" lvl="1" indent="0">
              <a:buFont typeface="Courier New" panose="020B0604020202020204" pitchFamily="34" charset="0"/>
              <a:buNone/>
            </a:pPr>
            <a:endParaRPr lang="ja-JP" altLang="en-US">
              <a:ea typeface="游ゴシック"/>
            </a:endParaRPr>
          </a:p>
          <a:p>
            <a:pPr marL="457200" lvl="1" indent="0">
              <a:buNone/>
            </a:pPr>
            <a:endParaRPr lang="ja-JP" altLang="en-US">
              <a:ea typeface="游ゴシック"/>
            </a:endParaRPr>
          </a:p>
          <a:p>
            <a:pPr marL="457200" lvl="1" indent="0">
              <a:buNone/>
            </a:pPr>
            <a:endParaRPr lang="ja-JP" altLang="en-US">
              <a:ea typeface="游ゴシック"/>
            </a:endParaRPr>
          </a:p>
          <a:p>
            <a:pPr lvl="1">
              <a:buFont typeface="Courier New" panose="020B0604020202020204" pitchFamily="34" charset="0"/>
              <a:buChar char="o"/>
            </a:pPr>
            <a:r>
              <a:rPr lang="ja-JP" altLang="en-US">
                <a:ea typeface="游ゴシック"/>
              </a:rPr>
              <a:t>Viber、LINE</a:t>
            </a:r>
          </a:p>
          <a:p>
            <a:pPr marL="0" indent="0">
              <a:buNone/>
            </a:pPr>
            <a:endParaRPr lang="ja-JP" altLang="en-US">
              <a:ea typeface="游ゴシック"/>
            </a:endParaRPr>
          </a:p>
          <a:p>
            <a:pPr marL="0" indent="0">
              <a:buNone/>
            </a:pPr>
            <a:endParaRPr lang="ja-JP" altLang="en-US">
              <a:ea typeface="游ゴシック"/>
            </a:endParaRPr>
          </a:p>
          <a:p>
            <a:pPr marL="0" indent="0">
              <a:buNone/>
            </a:pPr>
            <a:endParaRPr lang="ja-JP" altLang="en-US">
              <a:ea typeface="游ゴシック"/>
            </a:endParaRPr>
          </a:p>
        </p:txBody>
      </p:sp>
      <p:sp>
        <p:nvSpPr>
          <p:cNvPr id="9" name="TextBox 8">
            <a:extLst>
              <a:ext uri="{FF2B5EF4-FFF2-40B4-BE49-F238E27FC236}">
                <a16:creationId xmlns:a16="http://schemas.microsoft.com/office/drawing/2014/main" id="{4AF9309B-987F-4AF2-9CB0-99D850CBC30C}"/>
              </a:ext>
            </a:extLst>
          </p:cNvPr>
          <p:cNvSpPr txBox="1"/>
          <p:nvPr/>
        </p:nvSpPr>
        <p:spPr>
          <a:xfrm>
            <a:off x="3259158" y="3916352"/>
            <a:ext cx="80838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ja-JP" sz="2400">
                <a:ea typeface="+mn-lt"/>
                <a:cs typeface="+mn-lt"/>
              </a:rPr>
              <a:t>1</a:t>
            </a:r>
            <a:r>
              <a:rPr lang="ja-JP" sz="2400">
                <a:ea typeface="+mn-lt"/>
                <a:cs typeface="+mn-lt"/>
              </a:rPr>
              <a:t>対多 → 公の場</a:t>
            </a:r>
            <a:r>
              <a:rPr lang="ja-JP" altLang="en-US" sz="2400">
                <a:ea typeface="+mn-lt"/>
                <a:cs typeface="+mn-lt"/>
              </a:rPr>
              <a:t>でのコミュニケーションがためらわれる</a:t>
            </a:r>
            <a:endParaRPr lang="ja-JP" altLang="en-US" sz="2400">
              <a:ea typeface="游ゴシック"/>
            </a:endParaRPr>
          </a:p>
        </p:txBody>
      </p:sp>
      <p:pic>
        <p:nvPicPr>
          <p:cNvPr id="5" name="Picture 11">
            <a:extLst>
              <a:ext uri="{FF2B5EF4-FFF2-40B4-BE49-F238E27FC236}">
                <a16:creationId xmlns:a16="http://schemas.microsoft.com/office/drawing/2014/main" id="{B192DB38-FB9D-4892-B2FE-9792807FA5B6}"/>
              </a:ext>
            </a:extLst>
          </p:cNvPr>
          <p:cNvPicPr>
            <a:picLocks noChangeAspect="1"/>
          </p:cNvPicPr>
          <p:nvPr/>
        </p:nvPicPr>
        <p:blipFill>
          <a:blip r:embed="rId3"/>
          <a:stretch>
            <a:fillRect/>
          </a:stretch>
        </p:blipFill>
        <p:spPr>
          <a:xfrm>
            <a:off x="6002024" y="2157127"/>
            <a:ext cx="2629706" cy="1749289"/>
          </a:xfrm>
          <a:prstGeom prst="rect">
            <a:avLst/>
          </a:prstGeom>
        </p:spPr>
      </p:pic>
      <p:sp>
        <p:nvSpPr>
          <p:cNvPr id="10" name="TextBox 9">
            <a:extLst>
              <a:ext uri="{FF2B5EF4-FFF2-40B4-BE49-F238E27FC236}">
                <a16:creationId xmlns:a16="http://schemas.microsoft.com/office/drawing/2014/main" id="{1317EC36-72A3-4DB1-9FCF-0DDA36008496}"/>
              </a:ext>
            </a:extLst>
          </p:cNvPr>
          <p:cNvSpPr txBox="1"/>
          <p:nvPr/>
        </p:nvSpPr>
        <p:spPr>
          <a:xfrm>
            <a:off x="3265877" y="6228992"/>
            <a:ext cx="1033281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sz="2400">
                <a:ea typeface="游ゴシック"/>
              </a:rPr>
              <a:t>1対1→ 疎遠となっている人とは話題がないとあまり話せない</a:t>
            </a:r>
          </a:p>
        </p:txBody>
      </p:sp>
    </p:spTree>
    <p:extLst>
      <p:ext uri="{BB962C8B-B14F-4D97-AF65-F5344CB8AC3E}">
        <p14:creationId xmlns:p14="http://schemas.microsoft.com/office/powerpoint/2010/main" val="718152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63F-F297-4C69-9C2D-5527DD8E9FE2}"/>
              </a:ext>
            </a:extLst>
          </p:cNvPr>
          <p:cNvSpPr>
            <a:spLocks noGrp="1"/>
          </p:cNvSpPr>
          <p:nvPr>
            <p:ph type="title"/>
          </p:nvPr>
        </p:nvSpPr>
        <p:spPr/>
        <p:txBody>
          <a:bodyPr/>
          <a:lstStyle/>
          <a:p>
            <a:r>
              <a:rPr lang="ja-JP" altLang="en-US">
                <a:ea typeface="游ゴシック Light"/>
              </a:rPr>
              <a:t>Solution</a:t>
            </a:r>
            <a:endParaRPr kumimoji="1" lang="en-US"/>
          </a:p>
        </p:txBody>
      </p:sp>
      <p:sp>
        <p:nvSpPr>
          <p:cNvPr id="12" name="Content Placeholder 11">
            <a:extLst>
              <a:ext uri="{FF2B5EF4-FFF2-40B4-BE49-F238E27FC236}">
                <a16:creationId xmlns:a16="http://schemas.microsoft.com/office/drawing/2014/main" id="{1353663F-C642-4D20-9E2D-B28D18154B1B}"/>
              </a:ext>
            </a:extLst>
          </p:cNvPr>
          <p:cNvSpPr>
            <a:spLocks noGrp="1"/>
          </p:cNvSpPr>
          <p:nvPr>
            <p:ph idx="1"/>
          </p:nvPr>
        </p:nvSpPr>
        <p:spPr/>
        <p:txBody>
          <a:bodyPr vert="horz" lIns="91440" tIns="45720" rIns="91440" bIns="45720" rtlCol="0" anchor="t">
            <a:normAutofit/>
          </a:bodyPr>
          <a:lstStyle/>
          <a:p>
            <a:pPr marL="0" indent="0">
              <a:buNone/>
            </a:pPr>
            <a:br>
              <a:rPr lang="ja-JP" altLang="en-US">
                <a:ea typeface="游ゴシック"/>
              </a:rPr>
            </a:br>
            <a:r>
              <a:rPr lang="en-US" altLang="en-US">
                <a:ea typeface="游ゴシック"/>
              </a:rPr>
              <a:t>Provide 1 on 1 communication opportunities and topics </a:t>
            </a:r>
            <a:endParaRPr lang="ja-JP" altLang="en-US">
              <a:ea typeface="游ゴシック"/>
            </a:endParaRPr>
          </a:p>
          <a:p>
            <a:pPr marL="0" indent="0" algn="r">
              <a:buNone/>
            </a:pPr>
            <a:r>
              <a:rPr lang="en-US" altLang="en-US">
                <a:ea typeface="游ゴシック"/>
              </a:rPr>
              <a:t>by our proposal services </a:t>
            </a:r>
            <a:endParaRPr lang="ja-JP">
              <a:ea typeface="游ゴシック"/>
            </a:endParaRPr>
          </a:p>
          <a:p>
            <a:pPr marL="0" indent="0">
              <a:buNone/>
            </a:pPr>
            <a:endParaRPr lang="ja-JP" altLang="en-US">
              <a:ea typeface="游ゴシック"/>
            </a:endParaRPr>
          </a:p>
          <a:p>
            <a:pPr marL="0" indent="0">
              <a:buNone/>
            </a:pPr>
            <a:r>
              <a:rPr lang="ja-JP" altLang="en-US">
                <a:ea typeface="游ゴシック"/>
              </a:rPr>
              <a:t>　Methods</a:t>
            </a:r>
          </a:p>
          <a:p>
            <a:pPr lvl="1">
              <a:buFont typeface="Courier New" panose="020B0604020202020204" pitchFamily="34" charset="0"/>
              <a:buChar char="o"/>
            </a:pPr>
            <a:r>
              <a:rPr lang="ja-JP" altLang="en-US">
                <a:ea typeface="游ゴシック"/>
              </a:rPr>
              <a:t>Extract emoji from lifelogs automatically (based on SNS log, geographical information)</a:t>
            </a:r>
            <a:br>
              <a:rPr lang="ja-JP" altLang="en-US">
                <a:ea typeface="游ゴシック"/>
              </a:rPr>
            </a:br>
            <a:endParaRPr lang="ja-JP" altLang="en-US">
              <a:ea typeface="游ゴシック"/>
            </a:endParaRPr>
          </a:p>
          <a:p>
            <a:pPr lvl="1">
              <a:buFont typeface="Courier New" panose="020B0604020202020204" pitchFamily="34" charset="0"/>
              <a:buChar char="o"/>
            </a:pPr>
            <a:r>
              <a:rPr lang="en-US" altLang="ja-JP">
                <a:ea typeface="+mn-lt"/>
                <a:cs typeface="+mn-lt"/>
              </a:rPr>
              <a:t>P</a:t>
            </a:r>
            <a:r>
              <a:rPr lang="ja-JP">
                <a:ea typeface="+mn-lt"/>
                <a:cs typeface="+mn-lt"/>
              </a:rPr>
              <a:t>ost generated EmoLogs to your chat rooms and give you a topic</a:t>
            </a:r>
            <a:endParaRPr lang="ja-JP" altLang="en-US">
              <a:ea typeface="游ゴシック"/>
            </a:endParaRPr>
          </a:p>
          <a:p>
            <a:pPr lvl="1">
              <a:buFont typeface="Courier New" panose="020B0604020202020204" pitchFamily="34" charset="0"/>
              <a:buChar char="o"/>
            </a:pPr>
            <a:endParaRPr lang="ja-JP" altLang="en-US">
              <a:ea typeface="游ゴシック"/>
            </a:endParaRPr>
          </a:p>
        </p:txBody>
      </p:sp>
    </p:spTree>
    <p:extLst>
      <p:ext uri="{BB962C8B-B14F-4D97-AF65-F5344CB8AC3E}">
        <p14:creationId xmlns:p14="http://schemas.microsoft.com/office/powerpoint/2010/main" val="3386383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63F-F297-4C69-9C2D-5527DD8E9FE2}"/>
              </a:ext>
            </a:extLst>
          </p:cNvPr>
          <p:cNvSpPr>
            <a:spLocks noGrp="1"/>
          </p:cNvSpPr>
          <p:nvPr>
            <p:ph type="title"/>
          </p:nvPr>
        </p:nvSpPr>
        <p:spPr/>
        <p:txBody>
          <a:bodyPr/>
          <a:lstStyle/>
          <a:p>
            <a:r>
              <a:rPr lang="ja-JP" altLang="en-US">
                <a:ea typeface="游ゴシック Light"/>
              </a:rPr>
              <a:t>どう解決するか Solution</a:t>
            </a:r>
            <a:endParaRPr kumimoji="1" lang="en-US"/>
          </a:p>
        </p:txBody>
      </p:sp>
      <p:sp>
        <p:nvSpPr>
          <p:cNvPr id="12" name="Content Placeholder 11">
            <a:extLst>
              <a:ext uri="{FF2B5EF4-FFF2-40B4-BE49-F238E27FC236}">
                <a16:creationId xmlns:a16="http://schemas.microsoft.com/office/drawing/2014/main" id="{1353663F-C642-4D20-9E2D-B28D18154B1B}"/>
              </a:ext>
            </a:extLst>
          </p:cNvPr>
          <p:cNvSpPr>
            <a:spLocks noGrp="1"/>
          </p:cNvSpPr>
          <p:nvPr>
            <p:ph idx="1"/>
          </p:nvPr>
        </p:nvSpPr>
        <p:spPr/>
        <p:txBody>
          <a:bodyPr vert="horz" lIns="91440" tIns="45720" rIns="91440" bIns="45720" rtlCol="0" anchor="t">
            <a:normAutofit/>
          </a:bodyPr>
          <a:lstStyle/>
          <a:p>
            <a:endParaRPr lang="ja-JP" altLang="en-US">
              <a:ea typeface="游ゴシック"/>
            </a:endParaRPr>
          </a:p>
          <a:p>
            <a:pPr marL="0" indent="0">
              <a:buNone/>
            </a:pPr>
            <a:r>
              <a:rPr lang="ja-JP" altLang="en-US">
                <a:ea typeface="游ゴシック"/>
              </a:rPr>
              <a:t>話題と一対一でのコミュニケーションの場を提供する</a:t>
            </a:r>
            <a:endParaRPr lang="ja-JP"/>
          </a:p>
          <a:p>
            <a:pPr marL="0" indent="0">
              <a:buNone/>
            </a:pPr>
            <a:r>
              <a:rPr lang="ja-JP" altLang="en-US">
                <a:ea typeface="游ゴシック"/>
              </a:rPr>
              <a:t>Give topics &amp; chances for 1-to-1 communications</a:t>
            </a:r>
          </a:p>
          <a:p>
            <a:pPr marL="0" indent="0">
              <a:buNone/>
            </a:pPr>
            <a:r>
              <a:rPr lang="ja-JP" altLang="en-US">
                <a:ea typeface="游ゴシック"/>
              </a:rPr>
              <a:t>　具体的な方法 Concrete methods</a:t>
            </a:r>
          </a:p>
          <a:p>
            <a:pPr lvl="1">
              <a:buFont typeface="Courier New" panose="020B0604020202020204" pitchFamily="34" charset="0"/>
              <a:buChar char="o"/>
            </a:pPr>
            <a:r>
              <a:rPr lang="ja-JP" altLang="en-US">
                <a:ea typeface="游ゴシック"/>
              </a:rPr>
              <a:t>一日のログ（life log）から絵文字を自動で作成する</a:t>
            </a:r>
          </a:p>
          <a:p>
            <a:pPr lvl="1">
              <a:buFont typeface="Courier New" panose="020B0604020202020204" pitchFamily="34" charset="0"/>
              <a:buChar char="o"/>
            </a:pPr>
            <a:r>
              <a:rPr lang="ja-JP" altLang="en-US">
                <a:ea typeface="游ゴシック"/>
              </a:rPr>
              <a:t>Generate EmoLog automatically from life logs</a:t>
            </a:r>
          </a:p>
          <a:p>
            <a:pPr lvl="1">
              <a:buFont typeface="Courier New" panose="020B0604020202020204" pitchFamily="34" charset="0"/>
              <a:buChar char="o"/>
            </a:pPr>
            <a:r>
              <a:rPr lang="ja-JP" altLang="en-US">
                <a:ea typeface="游ゴシック"/>
              </a:rPr>
              <a:t>作成した絵文字を個人チャットルームに投稿し話題を提供する</a:t>
            </a:r>
          </a:p>
          <a:p>
            <a:pPr lvl="1">
              <a:buFont typeface="Courier New" panose="020B0604020202020204" pitchFamily="34" charset="0"/>
              <a:buChar char="o"/>
            </a:pPr>
            <a:r>
              <a:rPr lang="ja-JP" altLang="en-US">
                <a:ea typeface="游ゴシック"/>
              </a:rPr>
              <a:t>We post generated EmoLogs to your chat rooms and give you a topic</a:t>
            </a:r>
          </a:p>
          <a:p>
            <a:pPr lvl="1">
              <a:buFont typeface="Courier New" panose="020B0604020202020204" pitchFamily="34" charset="0"/>
              <a:buChar char="o"/>
            </a:pPr>
            <a:endParaRPr lang="ja-JP" altLang="en-US">
              <a:ea typeface="游ゴシック"/>
            </a:endParaRPr>
          </a:p>
        </p:txBody>
      </p:sp>
    </p:spTree>
    <p:extLst>
      <p:ext uri="{BB962C8B-B14F-4D97-AF65-F5344CB8AC3E}">
        <p14:creationId xmlns:p14="http://schemas.microsoft.com/office/powerpoint/2010/main" val="4290854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C6FB-E1CB-42E8-9E7A-B9744B657B71}"/>
              </a:ext>
            </a:extLst>
          </p:cNvPr>
          <p:cNvSpPr>
            <a:spLocks noGrp="1"/>
          </p:cNvSpPr>
          <p:nvPr>
            <p:ph type="title"/>
          </p:nvPr>
        </p:nvSpPr>
        <p:spPr/>
        <p:txBody>
          <a:bodyPr/>
          <a:lstStyle/>
          <a:p>
            <a:r>
              <a:rPr lang="ja-JP" altLang="en-US">
                <a:ea typeface="游ゴシック Light"/>
              </a:rPr>
              <a:t>プロダクト概要説明</a:t>
            </a:r>
            <a:endParaRPr lang="en-US">
              <a:ea typeface="游ゴシック Light"/>
            </a:endParaRPr>
          </a:p>
        </p:txBody>
      </p:sp>
      <p:sp>
        <p:nvSpPr>
          <p:cNvPr id="3" name="Content Placeholder 2">
            <a:extLst>
              <a:ext uri="{FF2B5EF4-FFF2-40B4-BE49-F238E27FC236}">
                <a16:creationId xmlns:a16="http://schemas.microsoft.com/office/drawing/2014/main" id="{7A1ACA51-5F1A-4400-BB0B-E21ED8B8B138}"/>
              </a:ext>
            </a:extLst>
          </p:cNvPr>
          <p:cNvSpPr>
            <a:spLocks noGrp="1"/>
          </p:cNvSpPr>
          <p:nvPr>
            <p:ph idx="1"/>
          </p:nvPr>
        </p:nvSpPr>
        <p:spPr/>
        <p:txBody>
          <a:bodyPr vert="horz" lIns="91440" tIns="45720" rIns="91440" bIns="45720" rtlCol="0" anchor="t">
            <a:normAutofit/>
          </a:bodyPr>
          <a:lstStyle/>
          <a:p>
            <a:r>
              <a:rPr lang="ja-JP" altLang="en-US">
                <a:ea typeface="游ゴシック"/>
              </a:rPr>
              <a:t>絵文字で表現された1日の生活のログ(=EmoLog)を毎日ポスト</a:t>
            </a:r>
            <a:br>
              <a:rPr lang="ja-JP" altLang="en-US">
                <a:ea typeface="游ゴシック"/>
              </a:rPr>
            </a:br>
            <a:endParaRPr lang="ja-JP" altLang="en-US">
              <a:ea typeface="游ゴシック"/>
            </a:endParaRPr>
          </a:p>
          <a:p>
            <a:r>
              <a:rPr lang="ja-JP" altLang="en-US">
                <a:ea typeface="游ゴシック"/>
              </a:rPr>
              <a:t>絵日記のようなイメージ</a:t>
            </a:r>
            <a:br>
              <a:rPr lang="ja-JP" altLang="en-US">
                <a:ea typeface="游ゴシック"/>
              </a:rPr>
            </a:br>
            <a:endParaRPr lang="ja-JP" altLang="en-US">
              <a:ea typeface="游ゴシック"/>
            </a:endParaRPr>
          </a:p>
          <a:p>
            <a:r>
              <a:rPr lang="ja-JP" altLang="en-US">
                <a:ea typeface="游ゴシック"/>
              </a:rPr>
              <a:t>生活ログにはコメントできる</a:t>
            </a:r>
            <a:br>
              <a:rPr lang="ja-JP" altLang="en-US">
                <a:ea typeface="游ゴシック"/>
              </a:rPr>
            </a:br>
            <a:r>
              <a:rPr lang="ja-JP" altLang="en-US" sz="1400">
                <a:ea typeface="游ゴシック"/>
              </a:rPr>
              <a:t>(ユニキャスト方式, 他SNSはブロードキャストが多い)</a:t>
            </a:r>
            <a:endParaRPr lang="ja-JP" altLang="en-US" sz="1400">
              <a:ea typeface="+mn-lt"/>
              <a:cs typeface="+mn-lt"/>
            </a:endParaRPr>
          </a:p>
          <a:p>
            <a:endParaRPr lang="ja-JP" altLang="en-US" sz="1050">
              <a:ea typeface="+mn-lt"/>
              <a:cs typeface="+mn-lt"/>
            </a:endParaRPr>
          </a:p>
          <a:p>
            <a:r>
              <a:rPr lang="ja-JP" sz="2400">
                <a:ea typeface="+mn-lt"/>
                <a:cs typeface="+mn-lt"/>
              </a:rPr>
              <a:t>会話によって抽象的な日記の内容を深掘りていく)</a:t>
            </a:r>
            <a:endParaRPr lang="ja-JP" altLang="en-US" sz="2400">
              <a:ea typeface="游ゴシック"/>
            </a:endParaRPr>
          </a:p>
        </p:txBody>
      </p:sp>
      <p:pic>
        <p:nvPicPr>
          <p:cNvPr id="4" name="Picture 4">
            <a:extLst>
              <a:ext uri="{FF2B5EF4-FFF2-40B4-BE49-F238E27FC236}">
                <a16:creationId xmlns:a16="http://schemas.microsoft.com/office/drawing/2014/main" id="{75B36026-C8EE-4BB0-89C0-CC01F1DF5726}"/>
              </a:ext>
            </a:extLst>
          </p:cNvPr>
          <p:cNvPicPr>
            <a:picLocks noChangeAspect="1"/>
          </p:cNvPicPr>
          <p:nvPr/>
        </p:nvPicPr>
        <p:blipFill>
          <a:blip r:embed="rId2"/>
          <a:stretch>
            <a:fillRect/>
          </a:stretch>
        </p:blipFill>
        <p:spPr>
          <a:xfrm>
            <a:off x="6991107" y="2938930"/>
            <a:ext cx="5150093" cy="3873437"/>
          </a:xfrm>
          <a:prstGeom prst="rect">
            <a:avLst/>
          </a:prstGeom>
        </p:spPr>
      </p:pic>
    </p:spTree>
    <p:extLst>
      <p:ext uri="{BB962C8B-B14F-4D97-AF65-F5344CB8AC3E}">
        <p14:creationId xmlns:p14="http://schemas.microsoft.com/office/powerpoint/2010/main" val="87446542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1127</Words>
  <Application>Microsoft Office PowerPoint</Application>
  <PresentationFormat>Widescreen</PresentationFormat>
  <Paragraphs>196</Paragraphs>
  <Slides>17</Slides>
  <Notes>11</Notes>
  <HiddenSlides>6</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テーマ</vt:lpstr>
      <vt:lpstr>Emotion 受け取りたい or 共有したい</vt:lpstr>
      <vt:lpstr>PowerPoint Presentation</vt:lpstr>
      <vt:lpstr>Issue</vt:lpstr>
      <vt:lpstr>課題</vt:lpstr>
      <vt:lpstr>Issues</vt:lpstr>
      <vt:lpstr>Issues</vt:lpstr>
      <vt:lpstr>Solution</vt:lpstr>
      <vt:lpstr>どう解決するか Solution</vt:lpstr>
      <vt:lpstr>プロダクト概要説明</vt:lpstr>
      <vt:lpstr>Product Outline</vt:lpstr>
      <vt:lpstr>ターゲットユーザー</vt:lpstr>
      <vt:lpstr>Main Target</vt:lpstr>
      <vt:lpstr>機能の一覧と優先順位</vt:lpstr>
      <vt:lpstr>Function List &amp; Priority</vt:lpstr>
      <vt:lpstr>Screen Flow Diagram</vt:lpstr>
      <vt:lpstr>Screen Flow Diagram</vt:lpstr>
      <vt:lpstr>Closing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高山雄太</dc:creator>
  <cp:lastModifiedBy>高山雄太</cp:lastModifiedBy>
  <cp:revision>10</cp:revision>
  <dcterms:created xsi:type="dcterms:W3CDTF">2020-08-19T04:07:59Z</dcterms:created>
  <dcterms:modified xsi:type="dcterms:W3CDTF">2020-08-27T14:59:04Z</dcterms:modified>
</cp:coreProperties>
</file>